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3"/>
  </p:notesMasterIdLst>
  <p:sldIdLst>
    <p:sldId id="256" r:id="rId2"/>
    <p:sldId id="257" r:id="rId3"/>
    <p:sldId id="258" r:id="rId4"/>
    <p:sldId id="259" r:id="rId5"/>
    <p:sldId id="260" r:id="rId6"/>
    <p:sldId id="261" r:id="rId7"/>
    <p:sldId id="262" r:id="rId8"/>
    <p:sldId id="288" r:id="rId9"/>
    <p:sldId id="264" r:id="rId10"/>
    <p:sldId id="265" r:id="rId11"/>
    <p:sldId id="270" r:id="rId12"/>
    <p:sldId id="266" r:id="rId13"/>
    <p:sldId id="267" r:id="rId14"/>
    <p:sldId id="268" r:id="rId15"/>
    <p:sldId id="269" r:id="rId16"/>
    <p:sldId id="271" r:id="rId17"/>
    <p:sldId id="272" r:id="rId18"/>
    <p:sldId id="273" r:id="rId19"/>
    <p:sldId id="277" r:id="rId20"/>
    <p:sldId id="279" r:id="rId21"/>
    <p:sldId id="280" r:id="rId22"/>
    <p:sldId id="281" r:id="rId23"/>
    <p:sldId id="282" r:id="rId24"/>
    <p:sldId id="278" r:id="rId25"/>
    <p:sldId id="283" r:id="rId26"/>
    <p:sldId id="286" r:id="rId27"/>
    <p:sldId id="287" r:id="rId28"/>
    <p:sldId id="284" r:id="rId29"/>
    <p:sldId id="275" r:id="rId30"/>
    <p:sldId id="276" r:id="rId31"/>
    <p:sldId id="28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69" d="100"/>
          <a:sy n="69" d="100"/>
        </p:scale>
        <p:origin x="-1404"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AD5F86-5638-46BE-AB9B-C7D3CEDF07C7}" type="datetimeFigureOut">
              <a:rPr lang="en-US" smtClean="0"/>
              <a:pPr/>
              <a:t>6/11/2021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6B296C-A96A-492F-90BF-32942D314951}" type="slidenum">
              <a:rPr lang="en-IN" smtClean="0"/>
              <a:pPr/>
              <a:t>‹#›</a:t>
            </a:fld>
            <a:endParaRPr lang="en-IN"/>
          </a:p>
        </p:txBody>
      </p:sp>
    </p:spTree>
    <p:extLst>
      <p:ext uri="{BB962C8B-B14F-4D97-AF65-F5344CB8AC3E}">
        <p14:creationId xmlns:p14="http://schemas.microsoft.com/office/powerpoint/2010/main" xmlns="" val="331107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D66B296C-A96A-492F-90BF-32942D314951}" type="slidenum">
              <a:rPr lang="en-IN" smtClean="0"/>
              <a:pPr/>
              <a:t>4</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D66B296C-A96A-492F-90BF-32942D314951}" type="slidenum">
              <a:rPr lang="en-IN" smtClean="0"/>
              <a:pPr/>
              <a:t>11</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D66B296C-A96A-492F-90BF-32942D314951}" type="slidenum">
              <a:rPr lang="en-IN" smtClean="0"/>
              <a:pPr/>
              <a:t>29</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66B296C-A96A-492F-90BF-32942D314951}" type="slidenum">
              <a:rPr lang="en-IN" smtClean="0"/>
              <a:pPr/>
              <a:t>31</a:t>
            </a:fld>
            <a:endParaRPr lang="en-IN"/>
          </a:p>
        </p:txBody>
      </p:sp>
    </p:spTree>
    <p:extLst>
      <p:ext uri="{BB962C8B-B14F-4D97-AF65-F5344CB8AC3E}">
        <p14:creationId xmlns:p14="http://schemas.microsoft.com/office/powerpoint/2010/main" xmlns="" val="1731952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9FD2F844-631B-4DA9-8A2C-C9B788292F57}" type="datetimeFigureOut">
              <a:rPr lang="en-US" smtClean="0"/>
              <a:pPr/>
              <a:t>6/11/2021</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4E98839A-2E77-4D33-AC26-11C77FBB8640}"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FD2F844-631B-4DA9-8A2C-C9B788292F57}" type="datetimeFigureOut">
              <a:rPr lang="en-US" smtClean="0"/>
              <a:pPr/>
              <a:t>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98839A-2E77-4D33-AC26-11C77FBB8640}"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FD2F844-631B-4DA9-8A2C-C9B788292F57}" type="datetimeFigureOut">
              <a:rPr lang="en-US" smtClean="0"/>
              <a:pPr/>
              <a:t>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98839A-2E77-4D33-AC26-11C77FBB8640}"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FD2F844-631B-4DA9-8A2C-C9B788292F57}" type="datetimeFigureOut">
              <a:rPr lang="en-US" smtClean="0"/>
              <a:pPr/>
              <a:t>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98839A-2E77-4D33-AC26-11C77FBB8640}"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FD2F844-631B-4DA9-8A2C-C9B788292F57}" type="datetimeFigureOut">
              <a:rPr lang="en-US" smtClean="0"/>
              <a:pPr/>
              <a:t>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98839A-2E77-4D33-AC26-11C77FBB8640}"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FD2F844-631B-4DA9-8A2C-C9B788292F57}" type="datetimeFigureOut">
              <a:rPr lang="en-US" smtClean="0"/>
              <a:pPr/>
              <a:t>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98839A-2E77-4D33-AC26-11C77FBB8640}"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FD2F844-631B-4DA9-8A2C-C9B788292F57}" type="datetimeFigureOut">
              <a:rPr lang="en-US" smtClean="0"/>
              <a:pPr/>
              <a:t>6/11/2021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E98839A-2E77-4D33-AC26-11C77FBB8640}"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FD2F844-631B-4DA9-8A2C-C9B788292F57}" type="datetimeFigureOut">
              <a:rPr lang="en-US" smtClean="0"/>
              <a:pPr/>
              <a:t>6/11/2021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E98839A-2E77-4D33-AC26-11C77FBB8640}"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D2F844-631B-4DA9-8A2C-C9B788292F57}" type="datetimeFigureOut">
              <a:rPr lang="en-US" smtClean="0"/>
              <a:pPr/>
              <a:t>6/11/2021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E98839A-2E77-4D33-AC26-11C77FBB8640}"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FD2F844-631B-4DA9-8A2C-C9B788292F57}" type="datetimeFigureOut">
              <a:rPr lang="en-US" smtClean="0"/>
              <a:pPr/>
              <a:t>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98839A-2E77-4D33-AC26-11C77FBB8640}"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FD2F844-631B-4DA9-8A2C-C9B788292F57}" type="datetimeFigureOut">
              <a:rPr lang="en-US" smtClean="0"/>
              <a:pPr/>
              <a:t>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4E98839A-2E77-4D33-AC26-11C77FBB8640}"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9FD2F844-631B-4DA9-8A2C-C9B788292F57}" type="datetimeFigureOut">
              <a:rPr lang="en-US" smtClean="0"/>
              <a:pPr/>
              <a:t>6/11/2021</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E98839A-2E77-4D33-AC26-11C77FBB8640}"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2852"/>
            <a:ext cx="9144000" cy="2428892"/>
          </a:xfrm>
        </p:spPr>
        <p:txBody>
          <a:bodyPr>
            <a:normAutofit/>
          </a:bodyPr>
          <a:lstStyle/>
          <a:p>
            <a:pPr algn="ctr"/>
            <a:r>
              <a:rPr lang="en-IN" sz="4400" dirty="0" smtClean="0">
                <a:solidFill>
                  <a:schemeClr val="tx1">
                    <a:lumMod val="95000"/>
                  </a:schemeClr>
                </a:solidFill>
                <a:effectLst/>
                <a:latin typeface="Times New Roman" pitchFamily="18" charset="0"/>
                <a:cs typeface="Times New Roman" pitchFamily="18" charset="0"/>
              </a:rPr>
              <a:t>Real time Visual Recognition in Deep Convolutional Neural Networks</a:t>
            </a:r>
            <a:endParaRPr lang="en-IN" sz="4400" dirty="0">
              <a:solidFill>
                <a:schemeClr val="tx1">
                  <a:lumMod val="95000"/>
                </a:schemeClr>
              </a:solidFill>
              <a:effectLst/>
              <a:latin typeface="Times New Roman" pitchFamily="18" charset="0"/>
              <a:cs typeface="Times New Roman" pitchFamily="18" charset="0"/>
            </a:endParaRPr>
          </a:p>
        </p:txBody>
      </p:sp>
      <p:sp>
        <p:nvSpPr>
          <p:cNvPr id="3" name="Subtitle 2"/>
          <p:cNvSpPr>
            <a:spLocks noGrp="1"/>
          </p:cNvSpPr>
          <p:nvPr>
            <p:ph type="subTitle" idx="1"/>
          </p:nvPr>
        </p:nvSpPr>
        <p:spPr>
          <a:xfrm>
            <a:off x="285720" y="2357430"/>
            <a:ext cx="8858280" cy="4500570"/>
          </a:xfrm>
        </p:spPr>
        <p:txBody>
          <a:bodyPr>
            <a:normAutofit fontScale="92500" lnSpcReduction="20000"/>
          </a:bodyPr>
          <a:lstStyle/>
          <a:p>
            <a:pPr algn="l"/>
            <a:endParaRPr lang="en-IN" sz="1600" dirty="0" smtClean="0">
              <a:solidFill>
                <a:schemeClr val="tx1"/>
              </a:solidFill>
              <a:latin typeface="Times New Roman" pitchFamily="18" charset="0"/>
              <a:cs typeface="Times New Roman" pitchFamily="18" charset="0"/>
            </a:endParaRPr>
          </a:p>
          <a:p>
            <a:pPr algn="l"/>
            <a:endParaRPr lang="en-IN" sz="1600" dirty="0" smtClean="0">
              <a:solidFill>
                <a:schemeClr val="tx1"/>
              </a:solidFill>
              <a:latin typeface="Times New Roman" pitchFamily="18" charset="0"/>
              <a:cs typeface="Times New Roman" pitchFamily="18" charset="0"/>
            </a:endParaRPr>
          </a:p>
          <a:p>
            <a:pPr algn="l"/>
            <a:endParaRPr lang="en-IN" sz="1600" dirty="0" smtClean="0">
              <a:solidFill>
                <a:schemeClr val="tx1"/>
              </a:solidFill>
              <a:latin typeface="Times New Roman" pitchFamily="18" charset="0"/>
              <a:cs typeface="Times New Roman" pitchFamily="18" charset="0"/>
            </a:endParaRPr>
          </a:p>
          <a:p>
            <a:pPr algn="l"/>
            <a:endParaRPr lang="en-IN" sz="1600" dirty="0" smtClean="0">
              <a:solidFill>
                <a:schemeClr val="tx1"/>
              </a:solidFill>
              <a:latin typeface="Times New Roman" pitchFamily="18" charset="0"/>
              <a:cs typeface="Times New Roman" pitchFamily="18" charset="0"/>
            </a:endParaRPr>
          </a:p>
          <a:p>
            <a:pPr algn="l"/>
            <a:r>
              <a:rPr lang="en-IN" sz="1600" dirty="0" smtClean="0">
                <a:solidFill>
                  <a:schemeClr val="tx1"/>
                </a:solidFill>
                <a:latin typeface="Times New Roman" pitchFamily="18" charset="0"/>
                <a:cs typeface="Times New Roman" pitchFamily="18" charset="0"/>
              </a:rPr>
              <a:t>BATCH C12</a:t>
            </a:r>
          </a:p>
          <a:p>
            <a:pPr algn="l"/>
            <a:endParaRPr lang="en-IN" sz="1600" dirty="0" smtClean="0">
              <a:solidFill>
                <a:schemeClr val="tx1"/>
              </a:solidFill>
              <a:latin typeface="Times New Roman" pitchFamily="18" charset="0"/>
              <a:cs typeface="Times New Roman" pitchFamily="18" charset="0"/>
            </a:endParaRPr>
          </a:p>
          <a:p>
            <a:pPr algn="l"/>
            <a:endParaRPr lang="en-IN" sz="1600" dirty="0" smtClean="0">
              <a:solidFill>
                <a:schemeClr val="tx1"/>
              </a:solidFill>
              <a:latin typeface="Times New Roman" pitchFamily="18" charset="0"/>
              <a:cs typeface="Times New Roman" pitchFamily="18" charset="0"/>
            </a:endParaRPr>
          </a:p>
          <a:p>
            <a:pPr algn="l"/>
            <a:r>
              <a:rPr lang="en-IN" sz="1600" dirty="0" smtClean="0">
                <a:solidFill>
                  <a:schemeClr val="tx1"/>
                </a:solidFill>
                <a:latin typeface="Times New Roman" pitchFamily="18" charset="0"/>
                <a:cs typeface="Times New Roman" pitchFamily="18" charset="0"/>
              </a:rPr>
              <a:t>TEAM MEMBERS:                                                                                      GUIDED BY</a:t>
            </a:r>
          </a:p>
          <a:p>
            <a:pPr algn="l"/>
            <a:endParaRPr lang="en-IN" sz="1600" dirty="0" smtClean="0">
              <a:solidFill>
                <a:schemeClr val="tx1"/>
              </a:solidFill>
              <a:latin typeface="Times New Roman" pitchFamily="18" charset="0"/>
              <a:cs typeface="Times New Roman" pitchFamily="18" charset="0"/>
            </a:endParaRPr>
          </a:p>
          <a:p>
            <a:pPr algn="l"/>
            <a:endParaRPr lang="en-IN" sz="1600" dirty="0" smtClean="0">
              <a:solidFill>
                <a:schemeClr val="tx1"/>
              </a:solidFill>
              <a:latin typeface="Times New Roman" pitchFamily="18" charset="0"/>
              <a:cs typeface="Times New Roman" pitchFamily="18" charset="0"/>
            </a:endParaRPr>
          </a:p>
          <a:p>
            <a:pPr algn="l"/>
            <a:r>
              <a:rPr lang="en-IN" sz="1600" dirty="0" smtClean="0">
                <a:solidFill>
                  <a:schemeClr val="tx1"/>
                </a:solidFill>
                <a:latin typeface="Times New Roman" pitchFamily="18" charset="0"/>
                <a:cs typeface="Times New Roman" pitchFamily="18" charset="0"/>
              </a:rPr>
              <a:t>SREE SATHYA SHREYA T              (211417104267)                                 Mrs. SANGEETHA KRISHNAN</a:t>
            </a:r>
          </a:p>
          <a:p>
            <a:pPr algn="l"/>
            <a:r>
              <a:rPr lang="en-IN" sz="1600" dirty="0" smtClean="0">
                <a:solidFill>
                  <a:schemeClr val="tx1"/>
                </a:solidFill>
                <a:latin typeface="Times New Roman" pitchFamily="18" charset="0"/>
                <a:cs typeface="Times New Roman" pitchFamily="18" charset="0"/>
              </a:rPr>
              <a:t>VAISHNAVI KARISHMA NAIDU  (211417104287)                                 Assistant Professor         </a:t>
            </a:r>
          </a:p>
          <a:p>
            <a:pPr algn="l"/>
            <a:r>
              <a:rPr lang="en-IN" sz="1600" dirty="0" smtClean="0">
                <a:solidFill>
                  <a:schemeClr val="tx1"/>
                </a:solidFill>
                <a:latin typeface="Times New Roman" pitchFamily="18" charset="0"/>
                <a:cs typeface="Times New Roman" pitchFamily="18" charset="0"/>
              </a:rPr>
              <a:t>VARSHAA PARAMESSH                (211417104293)                                 Department of CSE</a:t>
            </a:r>
          </a:p>
          <a:p>
            <a:pPr algn="l"/>
            <a:r>
              <a:rPr lang="en-IN" sz="1600" dirty="0" smtClean="0">
                <a:solidFill>
                  <a:schemeClr val="tx1"/>
                </a:solidFill>
                <a:latin typeface="Times New Roman" pitchFamily="18" charset="0"/>
                <a:cs typeface="Times New Roman" pitchFamily="18" charset="0"/>
              </a:rPr>
              <a:t>						    Panimalar Engineering College</a:t>
            </a:r>
          </a:p>
          <a:p>
            <a:pPr algn="l"/>
            <a:r>
              <a:rPr lang="en-IN" sz="1600" dirty="0" smtClean="0">
                <a:solidFill>
                  <a:schemeClr val="tx1"/>
                </a:solidFill>
                <a:latin typeface="Times New Roman" pitchFamily="18" charset="0"/>
                <a:cs typeface="Times New Roman" pitchFamily="18" charset="0"/>
              </a:rPr>
              <a:t>						    Chennai          						</a:t>
            </a:r>
          </a:p>
          <a:p>
            <a:pPr algn="l"/>
            <a:r>
              <a:rPr lang="en-IN" sz="1600" dirty="0" smtClean="0">
                <a:solidFill>
                  <a:schemeClr val="tx1"/>
                </a:solidFill>
                <a:latin typeface="Times New Roman" pitchFamily="18" charset="0"/>
                <a:cs typeface="Times New Roman" pitchFamily="18" charset="0"/>
              </a:rPr>
              <a:t>                                                                                                                        </a:t>
            </a:r>
          </a:p>
          <a:p>
            <a:pPr algn="l"/>
            <a:r>
              <a:rPr lang="en-IN" sz="1800" dirty="0" smtClean="0">
                <a:latin typeface="Times New Roman" pitchFamily="18" charset="0"/>
                <a:cs typeface="Times New Roman" pitchFamily="18" charset="0"/>
              </a:rPr>
              <a:t> </a:t>
            </a:r>
            <a:endParaRPr lang="en-IN" sz="18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704088"/>
            <a:ext cx="8186766" cy="510334"/>
          </a:xfrm>
        </p:spPr>
        <p:txBody>
          <a:bodyPr>
            <a:normAutofit fontScale="90000"/>
          </a:bodyPr>
          <a:lstStyle/>
          <a:p>
            <a:r>
              <a:rPr lang="en-IN" sz="3600" dirty="0" smtClean="0">
                <a:latin typeface="Times New Roman" pitchFamily="18" charset="0"/>
                <a:cs typeface="Times New Roman" pitchFamily="18" charset="0"/>
              </a:rPr>
              <a:t>SYSTEM ARCHITECTURE</a:t>
            </a:r>
            <a:endParaRPr lang="en-IN" sz="3600" dirty="0">
              <a:latin typeface="Times New Roman" pitchFamily="18" charset="0"/>
              <a:cs typeface="Times New Roman" pitchFamily="18" charset="0"/>
            </a:endParaRPr>
          </a:p>
        </p:txBody>
      </p:sp>
      <p:pic>
        <p:nvPicPr>
          <p:cNvPr id="4" name="Picture 2" descr="E:\FINAL YEAR PROJECTS\ZIMRO\REVIEW\object detection\objectdetection system archi.jpg"/>
          <p:cNvPicPr>
            <a:picLocks noGrp="1" noChangeAspect="1" noChangeArrowheads="1"/>
          </p:cNvPicPr>
          <p:nvPr>
            <p:ph idx="1"/>
          </p:nvPr>
        </p:nvPicPr>
        <p:blipFill>
          <a:blip r:embed="rId2"/>
          <a:srcRect/>
          <a:stretch>
            <a:fillRect/>
          </a:stretch>
        </p:blipFill>
        <p:spPr bwMode="auto">
          <a:xfrm>
            <a:off x="1785918" y="1571612"/>
            <a:ext cx="5143536" cy="507209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53210"/>
          </a:xfrm>
        </p:spPr>
        <p:txBody>
          <a:bodyPr>
            <a:normAutofit/>
          </a:bodyPr>
          <a:lstStyle/>
          <a:p>
            <a:r>
              <a:rPr lang="en-IN" sz="3200" dirty="0" smtClean="0">
                <a:latin typeface="Times New Roman" pitchFamily="18" charset="0"/>
                <a:cs typeface="Times New Roman" pitchFamily="18" charset="0"/>
              </a:rPr>
              <a:t>ARCHITECTURE OF PROPOSED WORK</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428596" y="1714488"/>
            <a:ext cx="8258204" cy="4610112"/>
          </a:xfrm>
        </p:spPr>
        <p:txBody>
          <a:bodyPr/>
          <a:lstStyle/>
          <a:p>
            <a:pPr>
              <a:buNone/>
            </a:pPr>
            <a:r>
              <a:rPr lang="en-US" sz="2000" dirty="0" smtClean="0">
                <a:latin typeface="Times New Roman" pitchFamily="18" charset="0"/>
                <a:cs typeface="Times New Roman" pitchFamily="18" charset="0"/>
              </a:rPr>
              <a:t>Input image is splited into frames (f1,f2,f3,f4) and it compare the frames with </a:t>
            </a:r>
          </a:p>
          <a:p>
            <a:pPr>
              <a:buNone/>
            </a:pPr>
            <a:r>
              <a:rPr lang="en-US" sz="2000" dirty="0" smtClean="0">
                <a:latin typeface="Times New Roman" pitchFamily="18" charset="0"/>
                <a:cs typeface="Times New Roman" pitchFamily="18" charset="0"/>
              </a:rPr>
              <a:t>trained input and the final object is detected . </a:t>
            </a:r>
          </a:p>
          <a:p>
            <a:pPr>
              <a:buNone/>
            </a:pPr>
            <a:r>
              <a:rPr lang="en-US" sz="2000" dirty="0" smtClean="0">
                <a:latin typeface="Times New Roman" pitchFamily="18" charset="0"/>
                <a:cs typeface="Times New Roman" pitchFamily="18" charset="0"/>
              </a:rPr>
              <a:t>These frames are splited with the help of advanced algorithms.</a:t>
            </a:r>
          </a:p>
          <a:p>
            <a:pPr>
              <a:buNone/>
            </a:pPr>
            <a:r>
              <a:rPr lang="en-IN" dirty="0" smtClean="0"/>
              <a:t> </a:t>
            </a:r>
          </a:p>
          <a:p>
            <a:pPr>
              <a:buNone/>
            </a:pPr>
            <a:endParaRPr lang="en-IN" dirty="0" smtClean="0"/>
          </a:p>
          <a:p>
            <a:pPr>
              <a:buNone/>
            </a:pPr>
            <a:endParaRPr lang="en-IN" dirty="0" smtClean="0"/>
          </a:p>
          <a:p>
            <a:pPr>
              <a:buNone/>
            </a:pPr>
            <a:endParaRPr lang="en-IN" dirty="0" smtClean="0"/>
          </a:p>
          <a:p>
            <a:pPr>
              <a:buNone/>
            </a:pPr>
            <a:r>
              <a:rPr lang="en-IN" sz="1800" dirty="0" smtClean="0">
                <a:latin typeface="Times New Roman" pitchFamily="18" charset="0"/>
                <a:cs typeface="Times New Roman" pitchFamily="18" charset="0"/>
              </a:rPr>
              <a:t>                       </a:t>
            </a:r>
            <a:r>
              <a:rPr lang="en-IN" sz="1600" dirty="0" smtClean="0">
                <a:latin typeface="Times New Roman" pitchFamily="18" charset="0"/>
                <a:cs typeface="Times New Roman" pitchFamily="18" charset="0"/>
              </a:rPr>
              <a:t>Original Image                                          Detected object </a:t>
            </a:r>
          </a:p>
          <a:p>
            <a:pPr>
              <a:buNone/>
            </a:pPr>
            <a:r>
              <a:rPr lang="en-IN" sz="1600" dirty="0" smtClean="0">
                <a:latin typeface="Times New Roman" pitchFamily="18" charset="0"/>
                <a:cs typeface="Times New Roman" pitchFamily="18" charset="0"/>
              </a:rPr>
              <a:t>                                                                                            with name                   </a:t>
            </a:r>
          </a:p>
        </p:txBody>
      </p:sp>
      <p:sp>
        <p:nvSpPr>
          <p:cNvPr id="7" name="Rectangle 6"/>
          <p:cNvSpPr/>
          <p:nvPr/>
        </p:nvSpPr>
        <p:spPr>
          <a:xfrm>
            <a:off x="3857620" y="3143248"/>
            <a:ext cx="571504"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Times New Roman" pitchFamily="18" charset="0"/>
                <a:cs typeface="Times New Roman" pitchFamily="18" charset="0"/>
              </a:rPr>
              <a:t>f1</a:t>
            </a:r>
            <a:endParaRPr lang="en-IN" dirty="0">
              <a:latin typeface="Times New Roman" pitchFamily="18" charset="0"/>
              <a:cs typeface="Times New Roman" pitchFamily="18" charset="0"/>
            </a:endParaRPr>
          </a:p>
        </p:txBody>
      </p:sp>
      <p:sp>
        <p:nvSpPr>
          <p:cNvPr id="8" name="Rectangle 7"/>
          <p:cNvSpPr/>
          <p:nvPr/>
        </p:nvSpPr>
        <p:spPr>
          <a:xfrm>
            <a:off x="3857620" y="4143380"/>
            <a:ext cx="571504"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Times New Roman" pitchFamily="18" charset="0"/>
                <a:cs typeface="Times New Roman" pitchFamily="18" charset="0"/>
              </a:rPr>
              <a:t>f2</a:t>
            </a:r>
            <a:endParaRPr lang="en-IN" dirty="0">
              <a:latin typeface="Times New Roman" pitchFamily="18" charset="0"/>
              <a:cs typeface="Times New Roman" pitchFamily="18" charset="0"/>
            </a:endParaRPr>
          </a:p>
        </p:txBody>
      </p:sp>
      <p:sp>
        <p:nvSpPr>
          <p:cNvPr id="10" name="Rectangle 9"/>
          <p:cNvSpPr/>
          <p:nvPr/>
        </p:nvSpPr>
        <p:spPr>
          <a:xfrm>
            <a:off x="3857620" y="5072074"/>
            <a:ext cx="571504"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Times New Roman" pitchFamily="18" charset="0"/>
                <a:cs typeface="Times New Roman" pitchFamily="18" charset="0"/>
              </a:rPr>
              <a:t>f3</a:t>
            </a:r>
            <a:endParaRPr lang="en-IN" dirty="0">
              <a:latin typeface="Times New Roman" pitchFamily="18" charset="0"/>
              <a:cs typeface="Times New Roman" pitchFamily="18" charset="0"/>
            </a:endParaRPr>
          </a:p>
        </p:txBody>
      </p:sp>
      <p:sp>
        <p:nvSpPr>
          <p:cNvPr id="12" name="Rectangle 11"/>
          <p:cNvSpPr/>
          <p:nvPr/>
        </p:nvSpPr>
        <p:spPr>
          <a:xfrm>
            <a:off x="3857620" y="6072206"/>
            <a:ext cx="571504"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Times New Roman" pitchFamily="18" charset="0"/>
                <a:cs typeface="Times New Roman" pitchFamily="18" charset="0"/>
              </a:rPr>
              <a:t>f4</a:t>
            </a:r>
            <a:endParaRPr lang="en-IN" dirty="0">
              <a:latin typeface="Times New Roman" pitchFamily="18" charset="0"/>
              <a:cs typeface="Times New Roman" pitchFamily="18" charset="0"/>
            </a:endParaRPr>
          </a:p>
        </p:txBody>
      </p:sp>
      <p:cxnSp>
        <p:nvCxnSpPr>
          <p:cNvPr id="39" name="Straight Connector 38"/>
          <p:cNvCxnSpPr>
            <a:stCxn id="8" idx="1"/>
          </p:cNvCxnSpPr>
          <p:nvPr/>
        </p:nvCxnSpPr>
        <p:spPr>
          <a:xfrm rot="10800000" flipV="1">
            <a:off x="3214678" y="4429132"/>
            <a:ext cx="642942" cy="428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7" idx="1"/>
          </p:cNvCxnSpPr>
          <p:nvPr/>
        </p:nvCxnSpPr>
        <p:spPr>
          <a:xfrm rot="10800000" flipV="1">
            <a:off x="3214678" y="3429000"/>
            <a:ext cx="642942" cy="142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0" idx="1"/>
          </p:cNvCxnSpPr>
          <p:nvPr/>
        </p:nvCxnSpPr>
        <p:spPr>
          <a:xfrm rot="10800000">
            <a:off x="3214678" y="4857760"/>
            <a:ext cx="642942" cy="500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2" idx="1"/>
          </p:cNvCxnSpPr>
          <p:nvPr/>
        </p:nvCxnSpPr>
        <p:spPr>
          <a:xfrm rot="10800000">
            <a:off x="3214678" y="4857760"/>
            <a:ext cx="642942" cy="1500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8" idx="3"/>
          </p:cNvCxnSpPr>
          <p:nvPr/>
        </p:nvCxnSpPr>
        <p:spPr>
          <a:xfrm>
            <a:off x="4429124" y="4429132"/>
            <a:ext cx="642942" cy="357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10" idx="3"/>
          </p:cNvCxnSpPr>
          <p:nvPr/>
        </p:nvCxnSpPr>
        <p:spPr>
          <a:xfrm flipV="1">
            <a:off x="4429124" y="4786322"/>
            <a:ext cx="642942" cy="571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7" idx="3"/>
          </p:cNvCxnSpPr>
          <p:nvPr/>
        </p:nvCxnSpPr>
        <p:spPr>
          <a:xfrm>
            <a:off x="4429124" y="3429000"/>
            <a:ext cx="642942" cy="1357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flipH="1" flipV="1">
            <a:off x="3893339" y="5322107"/>
            <a:ext cx="1714512" cy="64294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0334"/>
          </a:xfrm>
        </p:spPr>
        <p:txBody>
          <a:bodyPr>
            <a:normAutofit fontScale="90000"/>
          </a:bodyPr>
          <a:lstStyle/>
          <a:p>
            <a:r>
              <a:rPr lang="en-IN" sz="3200" dirty="0" smtClean="0">
                <a:latin typeface="Times New Roman" pitchFamily="18" charset="0"/>
                <a:cs typeface="Times New Roman" pitchFamily="18" charset="0"/>
              </a:rPr>
              <a:t>USE CASE DIAGRAM</a:t>
            </a:r>
            <a:endParaRPr lang="en-IN" sz="3200" dirty="0">
              <a:latin typeface="Times New Roman" pitchFamily="18" charset="0"/>
              <a:cs typeface="Times New Roman" pitchFamily="18" charset="0"/>
            </a:endParaRPr>
          </a:p>
        </p:txBody>
      </p:sp>
      <p:pic>
        <p:nvPicPr>
          <p:cNvPr id="1026" name="Picture 2" descr="C:\Users\varshaa paramessh\Pictures\Capture uc.PNG"/>
          <p:cNvPicPr>
            <a:picLocks noGrp="1" noChangeAspect="1" noChangeArrowheads="1"/>
          </p:cNvPicPr>
          <p:nvPr>
            <p:ph idx="1"/>
          </p:nvPr>
        </p:nvPicPr>
        <p:blipFill>
          <a:blip r:embed="rId2"/>
          <a:srcRect/>
          <a:stretch>
            <a:fillRect/>
          </a:stretch>
        </p:blipFill>
        <p:spPr bwMode="auto">
          <a:xfrm>
            <a:off x="1142976" y="1301521"/>
            <a:ext cx="6357982" cy="502308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81772"/>
          </a:xfrm>
        </p:spPr>
        <p:txBody>
          <a:bodyPr>
            <a:normAutofit/>
          </a:bodyPr>
          <a:lstStyle/>
          <a:p>
            <a:r>
              <a:rPr lang="en-IN" sz="3200" dirty="0" smtClean="0">
                <a:latin typeface="Times New Roman" pitchFamily="18" charset="0"/>
                <a:cs typeface="Times New Roman" pitchFamily="18" charset="0"/>
              </a:rPr>
              <a:t>ACTIVITY DIAGRAM</a:t>
            </a:r>
            <a:endParaRPr lang="en-IN" sz="3200" dirty="0">
              <a:latin typeface="Times New Roman" pitchFamily="18" charset="0"/>
              <a:cs typeface="Times New Roman" pitchFamily="18" charset="0"/>
            </a:endParaRPr>
          </a:p>
        </p:txBody>
      </p:sp>
      <p:pic>
        <p:nvPicPr>
          <p:cNvPr id="4" name="Picture 2" descr="E:\FINAL YEAR PROJECTS\ZIMRO\REVIEW\object detection\ACTIVITY Diagram (1).jpg"/>
          <p:cNvPicPr>
            <a:picLocks noGrp="1" noChangeAspect="1" noChangeArrowheads="1"/>
          </p:cNvPicPr>
          <p:nvPr>
            <p:ph idx="1"/>
          </p:nvPr>
        </p:nvPicPr>
        <p:blipFill>
          <a:blip r:embed="rId2"/>
          <a:srcRect/>
          <a:stretch>
            <a:fillRect/>
          </a:stretch>
        </p:blipFill>
        <p:spPr bwMode="auto">
          <a:xfrm>
            <a:off x="3571868" y="1643050"/>
            <a:ext cx="2143140" cy="5000659"/>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81772"/>
          </a:xfrm>
        </p:spPr>
        <p:txBody>
          <a:bodyPr>
            <a:normAutofit/>
          </a:bodyPr>
          <a:lstStyle/>
          <a:p>
            <a:r>
              <a:rPr lang="en-IN" sz="3200" dirty="0" smtClean="0">
                <a:latin typeface="Times New Roman" pitchFamily="18" charset="0"/>
                <a:cs typeface="Times New Roman" pitchFamily="18" charset="0"/>
              </a:rPr>
              <a:t>SEQUENCE DIAGRAM</a:t>
            </a:r>
            <a:endParaRPr lang="en-IN" sz="3200" dirty="0">
              <a:latin typeface="Times New Roman" pitchFamily="18" charset="0"/>
              <a:cs typeface="Times New Roman" pitchFamily="18" charset="0"/>
            </a:endParaRPr>
          </a:p>
        </p:txBody>
      </p:sp>
      <p:pic>
        <p:nvPicPr>
          <p:cNvPr id="4" name="Picture 2" descr="E:\FINAL YEAR PROJECTS\ZIMRO\REVIEW\object detection\sequence Diagram (1).jpg"/>
          <p:cNvPicPr>
            <a:picLocks noGrp="1" noChangeAspect="1" noChangeArrowheads="1"/>
          </p:cNvPicPr>
          <p:nvPr>
            <p:ph idx="1"/>
          </p:nvPr>
        </p:nvPicPr>
        <p:blipFill>
          <a:blip r:embed="rId2"/>
          <a:srcRect/>
          <a:stretch>
            <a:fillRect/>
          </a:stretch>
        </p:blipFill>
        <p:spPr bwMode="auto">
          <a:xfrm>
            <a:off x="642910" y="1735246"/>
            <a:ext cx="7858180" cy="455127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0334"/>
          </a:xfrm>
        </p:spPr>
        <p:txBody>
          <a:bodyPr>
            <a:normAutofit fontScale="90000"/>
          </a:bodyPr>
          <a:lstStyle/>
          <a:p>
            <a:r>
              <a:rPr lang="en-IN" sz="3200" dirty="0" smtClean="0">
                <a:latin typeface="Times New Roman" pitchFamily="18" charset="0"/>
                <a:cs typeface="Times New Roman" pitchFamily="18" charset="0"/>
              </a:rPr>
              <a:t>MODULE DESCRIPTION</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500034" y="1428736"/>
            <a:ext cx="8186766" cy="4895864"/>
          </a:xfrm>
        </p:spPr>
        <p:txBody>
          <a:bodyPr>
            <a:normAutofit/>
          </a:bodyPr>
          <a:lstStyle/>
          <a:p>
            <a:pPr>
              <a:buNone/>
            </a:pP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There are three modules in our project. </a:t>
            </a:r>
          </a:p>
          <a:p>
            <a:pPr>
              <a:buNone/>
            </a:pP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The list of modules are as follows:</a:t>
            </a:r>
          </a:p>
          <a:p>
            <a:pPr>
              <a:buNone/>
            </a:pPr>
            <a:endParaRPr lang="en-IN" sz="2000" dirty="0" smtClean="0">
              <a:latin typeface="Times New Roman" pitchFamily="18" charset="0"/>
              <a:cs typeface="Times New Roman" pitchFamily="18" charset="0"/>
            </a:endParaRPr>
          </a:p>
          <a:p>
            <a:r>
              <a:rPr lang="en-IN" sz="2000" dirty="0" smtClean="0">
                <a:latin typeface="Times New Roman" pitchFamily="18" charset="0"/>
                <a:cs typeface="Times New Roman" pitchFamily="18" charset="0"/>
              </a:rPr>
              <a:t>Object Data collection.</a:t>
            </a:r>
          </a:p>
          <a:p>
            <a:r>
              <a:rPr lang="en-IN" sz="2000" dirty="0" smtClean="0">
                <a:latin typeface="Times New Roman" pitchFamily="18" charset="0"/>
                <a:cs typeface="Times New Roman" pitchFamily="18" charset="0"/>
              </a:rPr>
              <a:t>Data Pre processing.</a:t>
            </a:r>
          </a:p>
          <a:p>
            <a:r>
              <a:rPr lang="en-IN" sz="2000" dirty="0" smtClean="0">
                <a:latin typeface="Times New Roman" pitchFamily="18" charset="0"/>
                <a:cs typeface="Times New Roman" pitchFamily="18" charset="0"/>
              </a:rPr>
              <a:t>Object Detection.</a:t>
            </a:r>
          </a:p>
          <a:p>
            <a:pPr>
              <a:buNone/>
            </a:pPr>
            <a:endParaRPr lang="en-IN"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81772"/>
          </a:xfrm>
        </p:spPr>
        <p:txBody>
          <a:bodyPr>
            <a:normAutofit/>
          </a:bodyPr>
          <a:lstStyle/>
          <a:p>
            <a:r>
              <a:rPr lang="en-IN" sz="3200" dirty="0" smtClean="0">
                <a:latin typeface="Times New Roman" pitchFamily="18" charset="0"/>
                <a:cs typeface="Times New Roman" pitchFamily="18" charset="0"/>
              </a:rPr>
              <a:t>    MODULE 1: OBJECT DATA COLLECTION  </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buNone/>
            </a:pPr>
            <a:r>
              <a:rPr lang="en-IN" sz="2000" dirty="0" smtClean="0">
                <a:latin typeface="Times New Roman" pitchFamily="18" charset="0"/>
                <a:cs typeface="Times New Roman" pitchFamily="18" charset="0"/>
              </a:rPr>
              <a:t>    Real time data collected from </a:t>
            </a:r>
            <a:r>
              <a:rPr lang="en-IN" sz="2000" dirty="0" err="1" smtClean="0">
                <a:latin typeface="Times New Roman" pitchFamily="18" charset="0"/>
                <a:cs typeface="Times New Roman" pitchFamily="18" charset="0"/>
              </a:rPr>
              <a:t>kaggle</a:t>
            </a:r>
            <a:r>
              <a:rPr lang="en-IN" sz="2000" dirty="0" smtClean="0">
                <a:latin typeface="Times New Roman" pitchFamily="18" charset="0"/>
                <a:cs typeface="Times New Roman" pitchFamily="18" charset="0"/>
              </a:rPr>
              <a:t>. Collection </a:t>
            </a:r>
            <a:r>
              <a:rPr lang="en-IN" sz="2000" dirty="0" smtClean="0">
                <a:latin typeface="Times New Roman" pitchFamily="18" charset="0"/>
                <a:cs typeface="Times New Roman" pitchFamily="18" charset="0"/>
              </a:rPr>
              <a:t>of data is one of the major and most important tasks of any machine learning projects. Because the input we feed to the algorithms is data. So, the algorithms efficiency and accuracy depends upon the correctness and quality of data collected. So as the data same will be the output.</a:t>
            </a:r>
          </a:p>
          <a:p>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24648"/>
          </a:xfrm>
        </p:spPr>
        <p:txBody>
          <a:bodyPr>
            <a:normAutofit/>
          </a:bodyPr>
          <a:lstStyle/>
          <a:p>
            <a:r>
              <a:rPr lang="en-IN" sz="3200" dirty="0" smtClean="0">
                <a:latin typeface="Times New Roman" pitchFamily="18" charset="0"/>
                <a:cs typeface="Times New Roman" pitchFamily="18" charset="0"/>
              </a:rPr>
              <a:t>MODULE 2: DATA PREPROCESSING</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lgn="just"/>
            <a:r>
              <a:rPr lang="en-IN" sz="2200" dirty="0" smtClean="0">
                <a:latin typeface="Times New Roman" pitchFamily="18" charset="0"/>
                <a:cs typeface="Times New Roman" pitchFamily="18" charset="0"/>
              </a:rPr>
              <a:t>Collecting the data is one task and making that data useful is an-other vital task. </a:t>
            </a:r>
          </a:p>
          <a:p>
            <a:pPr algn="just"/>
            <a:endParaRPr lang="en-IN" sz="2200" dirty="0" smtClean="0">
              <a:latin typeface="Times New Roman" pitchFamily="18" charset="0"/>
              <a:cs typeface="Times New Roman" pitchFamily="18" charset="0"/>
            </a:endParaRPr>
          </a:p>
          <a:p>
            <a:pPr algn="just"/>
            <a:r>
              <a:rPr lang="en-IN" sz="2200" dirty="0" smtClean="0">
                <a:latin typeface="Times New Roman" pitchFamily="18" charset="0"/>
                <a:cs typeface="Times New Roman" pitchFamily="18" charset="0"/>
              </a:rPr>
              <a:t>Data collected from various means will be in an unorganized format and there may be lot of null values, in-valid data values and unwanted data. </a:t>
            </a:r>
          </a:p>
          <a:p>
            <a:pPr algn="just"/>
            <a:endParaRPr lang="en-IN" sz="2200" dirty="0" smtClean="0">
              <a:latin typeface="Times New Roman" pitchFamily="18" charset="0"/>
              <a:cs typeface="Times New Roman" pitchFamily="18" charset="0"/>
            </a:endParaRPr>
          </a:p>
          <a:p>
            <a:pPr algn="just"/>
            <a:r>
              <a:rPr lang="en-IN" sz="2200" dirty="0" smtClean="0">
                <a:latin typeface="Times New Roman" pitchFamily="18" charset="0"/>
                <a:cs typeface="Times New Roman" pitchFamily="18" charset="0"/>
              </a:rPr>
              <a:t>Cleaning all these data and replacing them with appropriate or approximate data and removing null and missing data and replacing them with some fixed alternate values are the basic steps in pre processing of data.</a:t>
            </a:r>
          </a:p>
          <a:p>
            <a:pPr algn="just"/>
            <a:endParaRPr lang="en-IN" sz="2200" dirty="0" smtClean="0">
              <a:latin typeface="Times New Roman" pitchFamily="18" charset="0"/>
              <a:cs typeface="Times New Roman" pitchFamily="18" charset="0"/>
            </a:endParaRPr>
          </a:p>
          <a:p>
            <a:pPr algn="just"/>
            <a:r>
              <a:rPr lang="en-IN" sz="2200" dirty="0" smtClean="0">
                <a:latin typeface="Times New Roman" pitchFamily="18" charset="0"/>
                <a:cs typeface="Times New Roman" pitchFamily="18" charset="0"/>
              </a:rPr>
              <a:t> Even data collected may contain completely garbage values. It may not be in exact format or way that is meant to be. All such cases must be verified and replaced with alternate values to make data meaning meaningful and useful for further processing. Data must be kept in a organized format. </a:t>
            </a:r>
          </a:p>
          <a:p>
            <a:pPr algn="just"/>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81772"/>
          </a:xfrm>
        </p:spPr>
        <p:txBody>
          <a:bodyPr>
            <a:normAutofit/>
          </a:bodyPr>
          <a:lstStyle/>
          <a:p>
            <a:r>
              <a:rPr lang="en-IN" sz="3200" dirty="0" smtClean="0">
                <a:latin typeface="Times New Roman" pitchFamily="18" charset="0"/>
                <a:cs typeface="Times New Roman" pitchFamily="18" charset="0"/>
              </a:rPr>
              <a:t>MODULE 3: OBJECT DETECTION</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IN" sz="2000" dirty="0" smtClean="0">
                <a:latin typeface="Times New Roman" pitchFamily="18" charset="0"/>
                <a:cs typeface="Times New Roman" pitchFamily="18" charset="0"/>
              </a:rPr>
              <a:t>Yolo is an algorithm that uses convolutional neural networks for object detection.</a:t>
            </a:r>
          </a:p>
          <a:p>
            <a:pPr algn="just"/>
            <a:endParaRPr lang="en-IN" sz="2000" dirty="0" smtClean="0">
              <a:latin typeface="Times New Roman" pitchFamily="18" charset="0"/>
              <a:cs typeface="Times New Roman" pitchFamily="18" charset="0"/>
            </a:endParaRPr>
          </a:p>
          <a:p>
            <a:pPr algn="just"/>
            <a:r>
              <a:rPr lang="en-IN" sz="2000" dirty="0" smtClean="0">
                <a:latin typeface="Times New Roman" pitchFamily="18" charset="0"/>
                <a:cs typeface="Times New Roman" pitchFamily="18" charset="0"/>
              </a:rPr>
              <a:t>In comparison to recognition algorithms, a detection algorithm does not only predict class labels, but detects locations of objects as well.</a:t>
            </a:r>
          </a:p>
          <a:p>
            <a:pPr algn="just"/>
            <a:endParaRPr lang="en-IN" sz="2000" dirty="0" smtClean="0">
              <a:latin typeface="Times New Roman" pitchFamily="18" charset="0"/>
              <a:cs typeface="Times New Roman" pitchFamily="18" charset="0"/>
            </a:endParaRPr>
          </a:p>
          <a:p>
            <a:pPr algn="just"/>
            <a:r>
              <a:rPr lang="en-IN" sz="2000" dirty="0" smtClean="0">
                <a:latin typeface="Times New Roman" pitchFamily="18" charset="0"/>
                <a:cs typeface="Times New Roman" pitchFamily="18" charset="0"/>
              </a:rPr>
              <a:t>The algorithm divides the image into grids and runs the image classification and localization algorithm (discussed under object localization) on each of the grid cells. For example, we have an input image of size </a:t>
            </a:r>
            <a:r>
              <a:rPr lang="en-IN" sz="2000" b="1" dirty="0" smtClean="0">
                <a:latin typeface="Times New Roman" pitchFamily="18" charset="0"/>
                <a:cs typeface="Times New Roman" pitchFamily="18" charset="0"/>
              </a:rPr>
              <a:t>256 × 256</a:t>
            </a:r>
            <a:r>
              <a:rPr lang="en-IN" sz="2000" dirty="0" smtClean="0">
                <a:latin typeface="Times New Roman" pitchFamily="18" charset="0"/>
                <a:cs typeface="Times New Roman" pitchFamily="18" charset="0"/>
              </a:rPr>
              <a:t>. We place a </a:t>
            </a:r>
            <a:r>
              <a:rPr lang="en-IN" sz="2000" b="1" dirty="0" smtClean="0">
                <a:latin typeface="Times New Roman" pitchFamily="18" charset="0"/>
                <a:cs typeface="Times New Roman" pitchFamily="18" charset="0"/>
              </a:rPr>
              <a:t>3 × 3</a:t>
            </a:r>
            <a:r>
              <a:rPr lang="en-IN" sz="2000" dirty="0" smtClean="0">
                <a:latin typeface="Times New Roman" pitchFamily="18" charset="0"/>
                <a:cs typeface="Times New Roman" pitchFamily="18" charset="0"/>
              </a:rPr>
              <a:t> grid on the image .</a:t>
            </a:r>
          </a:p>
          <a:p>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229600" cy="1143000"/>
          </a:xfrm>
        </p:spPr>
        <p:txBody>
          <a:bodyPr>
            <a:normAutofit/>
          </a:bodyPr>
          <a:lstStyle/>
          <a:p>
            <a:pPr algn="ctr"/>
            <a:r>
              <a:rPr lang="en-US" sz="4000" dirty="0" smtClean="0">
                <a:latin typeface="Times New Roman" pitchFamily="18" charset="0"/>
                <a:cs typeface="Times New Roman" pitchFamily="18" charset="0"/>
              </a:rPr>
              <a:t>SCREENSHOT</a:t>
            </a:r>
            <a:endParaRPr lang="en-IN" sz="40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11560" y="2132856"/>
            <a:ext cx="7776000" cy="4464340"/>
          </a:xfrm>
        </p:spPr>
      </p:pic>
    </p:spTree>
    <p:extLst>
      <p:ext uri="{BB962C8B-B14F-4D97-AF65-F5344CB8AC3E}">
        <p14:creationId xmlns:p14="http://schemas.microsoft.com/office/powerpoint/2010/main" xmlns="" val="1654098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857256"/>
          </a:xfrm>
        </p:spPr>
        <p:txBody>
          <a:bodyPr>
            <a:normAutofit/>
          </a:bodyPr>
          <a:lstStyle/>
          <a:p>
            <a:r>
              <a:rPr lang="en-IN" sz="3600" dirty="0" smtClean="0">
                <a:latin typeface="Times New Roman" pitchFamily="18" charset="0"/>
                <a:cs typeface="Times New Roman" pitchFamily="18" charset="0"/>
              </a:rPr>
              <a:t>    ABSTRACT</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a:xfrm>
            <a:off x="428596" y="1428736"/>
            <a:ext cx="8286808" cy="5072098"/>
          </a:xfrm>
        </p:spPr>
        <p:txBody>
          <a:bodyPr>
            <a:normAutofit fontScale="47500" lnSpcReduction="20000"/>
          </a:bodyPr>
          <a:lstStyle/>
          <a:p>
            <a:endParaRPr lang="en-US" sz="2800" dirty="0" smtClean="0">
              <a:latin typeface="Times New Roman" pitchFamily="18" charset="0"/>
              <a:cs typeface="Times New Roman" pitchFamily="18" charset="0"/>
            </a:endParaRPr>
          </a:p>
          <a:p>
            <a:pPr algn="just">
              <a:lnSpc>
                <a:spcPct val="120000"/>
              </a:lnSpc>
            </a:pPr>
            <a:r>
              <a:rPr lang="en-US" sz="3800" dirty="0" smtClean="0">
                <a:latin typeface="Times New Roman" pitchFamily="18" charset="0"/>
                <a:cs typeface="Times New Roman" pitchFamily="18" charset="0"/>
              </a:rPr>
              <a:t>Detecting the objects from images and videos has always been the point of active research area for the applications of computer vision and artificial intelligence namely robotics, self-driving cars, automated video surveillance, crowd management, home automation and manufacturing industries, activity recognition systems, medical imaging, and biometrics.</a:t>
            </a:r>
          </a:p>
          <a:p>
            <a:pPr algn="just">
              <a:lnSpc>
                <a:spcPct val="120000"/>
              </a:lnSpc>
            </a:pPr>
            <a:r>
              <a:rPr lang="en-US" sz="3800" dirty="0" smtClean="0">
                <a:latin typeface="Times New Roman" pitchFamily="18" charset="0"/>
                <a:cs typeface="Times New Roman" pitchFamily="18" charset="0"/>
              </a:rPr>
              <a:t>The recent years witnessed the boom of deep learning technology for its effective performance on image classification. </a:t>
            </a:r>
          </a:p>
          <a:p>
            <a:pPr algn="just">
              <a:lnSpc>
                <a:spcPct val="120000"/>
              </a:lnSpc>
            </a:pPr>
            <a:r>
              <a:rPr lang="en-US" sz="3800" dirty="0" smtClean="0">
                <a:latin typeface="Times New Roman" pitchFamily="18" charset="0"/>
                <a:cs typeface="Times New Roman" pitchFamily="18" charset="0"/>
              </a:rPr>
              <a:t>Convolutional neural networks have provided promising results for object detection by alleviating the need for human expertise for manually handcrafting the features for extraction. </a:t>
            </a:r>
          </a:p>
          <a:p>
            <a:pPr algn="just">
              <a:lnSpc>
                <a:spcPct val="120000"/>
              </a:lnSpc>
            </a:pPr>
            <a:r>
              <a:rPr lang="en-US" sz="3800" dirty="0" smtClean="0">
                <a:latin typeface="Times New Roman" pitchFamily="18" charset="0"/>
                <a:cs typeface="Times New Roman" pitchFamily="18" charset="0"/>
              </a:rPr>
              <a:t>It allows the model to learn automatically by letting the neural network to be trained on large-scale image data using powerful and robust GPUs in a parallel way, thus, reducing training time. </a:t>
            </a:r>
          </a:p>
          <a:p>
            <a:pPr algn="just">
              <a:lnSpc>
                <a:spcPct val="120000"/>
              </a:lnSpc>
            </a:pPr>
            <a:r>
              <a:rPr lang="en-US" sz="3800" dirty="0" smtClean="0">
                <a:latin typeface="Times New Roman" pitchFamily="18" charset="0"/>
                <a:cs typeface="Times New Roman" pitchFamily="18" charset="0"/>
              </a:rPr>
              <a:t>This paper aims to highlight the state-of-the-art approaches based on the convolutional neural networks especially designed for object detection from images.</a:t>
            </a:r>
            <a:endParaRPr lang="en-IN" sz="3800" dirty="0" smtClean="0">
              <a:latin typeface="Times New Roman" pitchFamily="18" charset="0"/>
              <a:cs typeface="Times New Roman" pitchFamily="18" charset="0"/>
            </a:endParaRPr>
          </a:p>
          <a:p>
            <a:pPr>
              <a:buNone/>
            </a:pPr>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Times New Roman" pitchFamily="18" charset="0"/>
                <a:cs typeface="Times New Roman" pitchFamily="18" charset="0"/>
              </a:rPr>
              <a:t>SCREENSHOT</a:t>
            </a:r>
            <a:endParaRPr lang="en-IN" sz="40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70278" y="1988840"/>
            <a:ext cx="7803443" cy="4608512"/>
          </a:xfrm>
        </p:spPr>
      </p:pic>
    </p:spTree>
    <p:extLst>
      <p:ext uri="{BB962C8B-B14F-4D97-AF65-F5344CB8AC3E}">
        <p14:creationId xmlns:p14="http://schemas.microsoft.com/office/powerpoint/2010/main" xmlns="" val="10330682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Times New Roman" pitchFamily="18" charset="0"/>
                <a:cs typeface="Times New Roman" pitchFamily="18" charset="0"/>
              </a:rPr>
              <a:t>SCREENSHOT</a:t>
            </a:r>
            <a:endParaRPr lang="en-IN" sz="40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70278" y="2204864"/>
            <a:ext cx="7803443" cy="4392488"/>
          </a:xfrm>
        </p:spPr>
      </p:pic>
    </p:spTree>
    <p:extLst>
      <p:ext uri="{BB962C8B-B14F-4D97-AF65-F5344CB8AC3E}">
        <p14:creationId xmlns:p14="http://schemas.microsoft.com/office/powerpoint/2010/main" xmlns="" val="1990790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Times New Roman" pitchFamily="18" charset="0"/>
                <a:cs typeface="Times New Roman" pitchFamily="18" charset="0"/>
              </a:rPr>
              <a:t>SCREENSHOT</a:t>
            </a:r>
            <a:endParaRPr lang="en-IN" sz="40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70278" y="1916832"/>
            <a:ext cx="7803443" cy="4680520"/>
          </a:xfrm>
        </p:spPr>
      </p:pic>
    </p:spTree>
    <p:extLst>
      <p:ext uri="{BB962C8B-B14F-4D97-AF65-F5344CB8AC3E}">
        <p14:creationId xmlns:p14="http://schemas.microsoft.com/office/powerpoint/2010/main" xmlns="" val="31238297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Times New Roman" pitchFamily="18" charset="0"/>
                <a:cs typeface="Times New Roman" pitchFamily="18" charset="0"/>
              </a:rPr>
              <a:t>SCREENSHOT</a:t>
            </a:r>
            <a:endParaRPr lang="en-IN" sz="40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70278" y="1935163"/>
            <a:ext cx="7803443" cy="4389437"/>
          </a:xfrm>
        </p:spPr>
      </p:pic>
    </p:spTree>
    <p:extLst>
      <p:ext uri="{BB962C8B-B14F-4D97-AF65-F5344CB8AC3E}">
        <p14:creationId xmlns:p14="http://schemas.microsoft.com/office/powerpoint/2010/main" xmlns="" val="27010907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Times New Roman" pitchFamily="18" charset="0"/>
                <a:cs typeface="Times New Roman" pitchFamily="18" charset="0"/>
              </a:rPr>
              <a:t>SCREENSHOT</a:t>
            </a:r>
            <a:endParaRPr lang="en-IN" sz="40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70278" y="2204864"/>
            <a:ext cx="7803443" cy="4536504"/>
          </a:xfrm>
        </p:spPr>
      </p:pic>
    </p:spTree>
    <p:extLst>
      <p:ext uri="{BB962C8B-B14F-4D97-AF65-F5344CB8AC3E}">
        <p14:creationId xmlns:p14="http://schemas.microsoft.com/office/powerpoint/2010/main" xmlns="" val="13213583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Times New Roman" pitchFamily="18" charset="0"/>
                <a:cs typeface="Times New Roman" pitchFamily="18" charset="0"/>
              </a:rPr>
              <a:t>SCREENSHOT</a:t>
            </a:r>
            <a:endParaRPr lang="en-IN" sz="40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70278" y="2132856"/>
            <a:ext cx="7803443" cy="4392488"/>
          </a:xfrm>
        </p:spPr>
      </p:pic>
    </p:spTree>
    <p:extLst>
      <p:ext uri="{BB962C8B-B14F-4D97-AF65-F5344CB8AC3E}">
        <p14:creationId xmlns:p14="http://schemas.microsoft.com/office/powerpoint/2010/main" xmlns="" val="17078773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Times New Roman" pitchFamily="18" charset="0"/>
                <a:cs typeface="Times New Roman" pitchFamily="18" charset="0"/>
              </a:rPr>
              <a:t>           </a:t>
            </a:r>
            <a:r>
              <a:rPr lang="en-US" sz="4000" dirty="0" smtClean="0">
                <a:latin typeface="Times New Roman" pitchFamily="18" charset="0"/>
                <a:cs typeface="Times New Roman" pitchFamily="18" charset="0"/>
              </a:rPr>
              <a:t> SCREENSHOT</a:t>
            </a:r>
            <a:endParaRPr lang="en-IN" sz="4000" dirty="0"/>
          </a:p>
        </p:txBody>
      </p:sp>
      <p:pic>
        <p:nvPicPr>
          <p:cNvPr id="4" name="Content Placeholder 3" descr="C:\Users\Shreya\Pictures\Screenshots\Screenshot (32).png"/>
          <p:cNvPicPr>
            <a:picLocks noGrp="1"/>
          </p:cNvPicPr>
          <p:nvPr>
            <p:ph idx="1"/>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cx="http://schemas.microsoft.com/office/drawing/2014/chartex"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1000100" y="2071678"/>
            <a:ext cx="6643734" cy="3857652"/>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itchFamily="18" charset="0"/>
                <a:cs typeface="Times New Roman" pitchFamily="18" charset="0"/>
              </a:rPr>
              <a:t>                  SCREENSHOT</a:t>
            </a:r>
            <a:endParaRPr lang="en-IN" sz="4000" dirty="0"/>
          </a:p>
        </p:txBody>
      </p:sp>
      <p:pic>
        <p:nvPicPr>
          <p:cNvPr id="5" name="Content Placeholder 4" descr="C:\Users\Shreya\Pictures\Screenshots\Screenshot (30).png"/>
          <p:cNvPicPr>
            <a:picLocks noGrp="1"/>
          </p:cNvPicPr>
          <p:nvPr>
            <p:ph idx="1"/>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cx="http://schemas.microsoft.com/office/drawing/2014/chartex"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1142976" y="2143116"/>
            <a:ext cx="6572296" cy="4000528"/>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itchFamily="18" charset="0"/>
                <a:cs typeface="Times New Roman" pitchFamily="18" charset="0"/>
              </a:rPr>
              <a:t>CONCLUSION</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endParaRPr lang="en-US" sz="2000" dirty="0" smtClean="0">
              <a:latin typeface="Times New Roman" pitchFamily="18" charset="0"/>
              <a:cs typeface="Times New Roman" pitchFamily="18" charset="0"/>
            </a:endParaRPr>
          </a:p>
          <a:p>
            <a:pPr marL="0" indent="0" algn="just" fontAlgn="base">
              <a:buNone/>
            </a:pPr>
            <a:r>
              <a:rPr lang="en-US" sz="2000" dirty="0" smtClean="0">
                <a:latin typeface="Times New Roman" pitchFamily="18" charset="0"/>
                <a:cs typeface="Times New Roman" pitchFamily="18" charset="0"/>
              </a:rPr>
              <a:t>Our </a:t>
            </a:r>
            <a:r>
              <a:rPr lang="en-US" sz="2000" dirty="0">
                <a:latin typeface="Times New Roman" pitchFamily="18" charset="0"/>
                <a:cs typeface="Times New Roman" pitchFamily="18" charset="0"/>
              </a:rPr>
              <a:t>framework detects all the objects based on training set provided to it. Main view of this project is to increase the accuracy rate of the detection </a:t>
            </a:r>
            <a:r>
              <a:rPr lang="en-US" sz="2000" dirty="0" smtClean="0">
                <a:latin typeface="Times New Roman" pitchFamily="18" charset="0"/>
                <a:cs typeface="Times New Roman" pitchFamily="18" charset="0"/>
              </a:rPr>
              <a:t>i.e., </a:t>
            </a:r>
            <a:r>
              <a:rPr lang="en-US" sz="2000" dirty="0">
                <a:latin typeface="Times New Roman" pitchFamily="18" charset="0"/>
                <a:cs typeface="Times New Roman" pitchFamily="18" charset="0"/>
              </a:rPr>
              <a:t>it </a:t>
            </a:r>
            <a:r>
              <a:rPr lang="en-US" sz="2000" dirty="0" smtClean="0">
                <a:latin typeface="Times New Roman" pitchFamily="18" charset="0"/>
                <a:cs typeface="Times New Roman" pitchFamily="18" charset="0"/>
              </a:rPr>
              <a:t>recognize </a:t>
            </a:r>
            <a:r>
              <a:rPr lang="en-US" sz="2000" dirty="0">
                <a:latin typeface="Times New Roman" pitchFamily="18" charset="0"/>
                <a:cs typeface="Times New Roman" pitchFamily="18" charset="0"/>
              </a:rPr>
              <a:t>the object even in blur stage or under less </a:t>
            </a:r>
            <a:r>
              <a:rPr lang="en-US" sz="2000" dirty="0" smtClean="0">
                <a:latin typeface="Times New Roman" pitchFamily="18" charset="0"/>
                <a:cs typeface="Times New Roman" pitchFamily="18" charset="0"/>
              </a:rPr>
              <a:t>brightness. </a:t>
            </a:r>
          </a:p>
          <a:p>
            <a:pPr marL="0" indent="0" algn="just" fontAlgn="base">
              <a:buNone/>
            </a:pPr>
            <a:r>
              <a:rPr lang="en-US" sz="2000" dirty="0" smtClean="0">
                <a:latin typeface="Times New Roman" pitchFamily="18" charset="0"/>
                <a:cs typeface="Times New Roman" pitchFamily="18" charset="0"/>
              </a:rPr>
              <a:t>Over </a:t>
            </a:r>
            <a:r>
              <a:rPr lang="en-US" sz="2000" dirty="0">
                <a:latin typeface="Times New Roman" pitchFamily="18" charset="0"/>
                <a:cs typeface="Times New Roman" pitchFamily="18" charset="0"/>
              </a:rPr>
              <a:t>60-65 images can be trained for </a:t>
            </a:r>
            <a:r>
              <a:rPr lang="en-US" sz="2000" dirty="0" smtClean="0">
                <a:latin typeface="Times New Roman" pitchFamily="18" charset="0"/>
                <a:cs typeface="Times New Roman" pitchFamily="18" charset="0"/>
              </a:rPr>
              <a:t>detection.</a:t>
            </a:r>
          </a:p>
          <a:p>
            <a:pPr marL="0" indent="0" algn="just" fontAlgn="base">
              <a:buNone/>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framework can be constructed using deep learning , which is a subset of machine learning in AI that has network capability of </a:t>
            </a:r>
            <a:r>
              <a:rPr lang="en-US" sz="2000" dirty="0" smtClean="0">
                <a:latin typeface="Times New Roman" pitchFamily="18" charset="0"/>
                <a:cs typeface="Times New Roman" pitchFamily="18" charset="0"/>
              </a:rPr>
              <a:t>learning </a:t>
            </a:r>
            <a:r>
              <a:rPr lang="en-US" sz="2000" dirty="0">
                <a:latin typeface="Times New Roman" pitchFamily="18" charset="0"/>
                <a:cs typeface="Times New Roman" pitchFamily="18" charset="0"/>
              </a:rPr>
              <a:t>unsupervised from data that is unstructured or </a:t>
            </a:r>
            <a:r>
              <a:rPr lang="en-US" sz="2000" dirty="0" smtClean="0">
                <a:latin typeface="Times New Roman" pitchFamily="18" charset="0"/>
                <a:cs typeface="Times New Roman" pitchFamily="18" charset="0"/>
              </a:rPr>
              <a:t>unable.</a:t>
            </a:r>
            <a:endParaRPr lang="en-US" sz="2000" dirty="0">
              <a:latin typeface="Times New Roman" pitchFamily="18" charset="0"/>
              <a:cs typeface="Times New Roman" pitchFamily="18" charset="0"/>
            </a:endParaRPr>
          </a:p>
          <a:p>
            <a:pPr marL="0" indent="0">
              <a:buNone/>
            </a:pPr>
            <a:r>
              <a:rPr lang="en-US" sz="2000" dirty="0"/>
              <a:t/>
            </a:r>
            <a:br>
              <a:rPr lang="en-US" sz="2000" dirty="0"/>
            </a:br>
            <a:endParaRPr lang="en-US" sz="2000" dirty="0">
              <a:latin typeface="Times New Roman" pitchFamily="18" charset="0"/>
              <a:cs typeface="Times New Roman" pitchFamily="18" charset="0"/>
            </a:endParaRPr>
          </a:p>
          <a:p>
            <a:endParaRPr lang="en-IN" sz="2000" dirty="0"/>
          </a:p>
        </p:txBody>
      </p:sp>
    </p:spTree>
    <p:extLst>
      <p:ext uri="{BB962C8B-B14F-4D97-AF65-F5344CB8AC3E}">
        <p14:creationId xmlns:p14="http://schemas.microsoft.com/office/powerpoint/2010/main" xmlns="" val="17398762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53210"/>
          </a:xfrm>
        </p:spPr>
        <p:txBody>
          <a:bodyPr>
            <a:normAutofit/>
          </a:bodyPr>
          <a:lstStyle/>
          <a:p>
            <a:r>
              <a:rPr lang="en-IN" sz="3200" dirty="0" smtClean="0">
                <a:latin typeface="Times New Roman" pitchFamily="18" charset="0"/>
                <a:cs typeface="Times New Roman" pitchFamily="18" charset="0"/>
              </a:rPr>
              <a:t>  REFERENCES</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500174"/>
            <a:ext cx="8229600" cy="5143536"/>
          </a:xfrm>
        </p:spPr>
        <p:txBody>
          <a:bodyPr>
            <a:normAutofit fontScale="62500" lnSpcReduction="20000"/>
          </a:bodyPr>
          <a:lstStyle/>
          <a:p>
            <a:pPr marL="514350" indent="-514350">
              <a:buNone/>
            </a:pPr>
            <a:r>
              <a:rPr lang="en-IN" sz="2800" dirty="0" smtClean="0">
                <a:latin typeface="Times New Roman" pitchFamily="18" charset="0"/>
                <a:cs typeface="Times New Roman" pitchFamily="18" charset="0"/>
              </a:rPr>
              <a:t>1. P. F. </a:t>
            </a:r>
            <a:r>
              <a:rPr lang="en-IN" sz="2800" dirty="0" err="1" smtClean="0">
                <a:latin typeface="Times New Roman" pitchFamily="18" charset="0"/>
                <a:cs typeface="Times New Roman" pitchFamily="18" charset="0"/>
              </a:rPr>
              <a:t>Felzenszwalb</a:t>
            </a:r>
            <a:r>
              <a:rPr lang="en-IN" sz="2800" dirty="0" smtClean="0">
                <a:latin typeface="Times New Roman" pitchFamily="18" charset="0"/>
                <a:cs typeface="Times New Roman" pitchFamily="18" charset="0"/>
              </a:rPr>
              <a:t>, R. B. </a:t>
            </a:r>
            <a:r>
              <a:rPr lang="en-IN" sz="2800" dirty="0" err="1" smtClean="0">
                <a:latin typeface="Times New Roman" pitchFamily="18" charset="0"/>
                <a:cs typeface="Times New Roman" pitchFamily="18" charset="0"/>
              </a:rPr>
              <a:t>Girshick</a:t>
            </a:r>
            <a:r>
              <a:rPr lang="en-IN" sz="2800" dirty="0" smtClean="0">
                <a:latin typeface="Times New Roman" pitchFamily="18" charset="0"/>
                <a:cs typeface="Times New Roman" pitchFamily="18" charset="0"/>
              </a:rPr>
              <a:t>, D. </a:t>
            </a:r>
            <a:r>
              <a:rPr lang="en-IN" sz="2800" dirty="0" err="1" smtClean="0">
                <a:latin typeface="Times New Roman" pitchFamily="18" charset="0"/>
                <a:cs typeface="Times New Roman" pitchFamily="18" charset="0"/>
              </a:rPr>
              <a:t>McAllester</a:t>
            </a:r>
            <a:r>
              <a:rPr lang="en-IN" sz="2800" dirty="0" smtClean="0">
                <a:latin typeface="Times New Roman" pitchFamily="18" charset="0"/>
                <a:cs typeface="Times New Roman" pitchFamily="18" charset="0"/>
              </a:rPr>
              <a:t>, and D. </a:t>
            </a:r>
            <a:r>
              <a:rPr lang="en-IN" sz="2800" dirty="0" err="1" smtClean="0">
                <a:latin typeface="Times New Roman" pitchFamily="18" charset="0"/>
                <a:cs typeface="Times New Roman" pitchFamily="18" charset="0"/>
              </a:rPr>
              <a:t>Ramanan</a:t>
            </a:r>
            <a:r>
              <a:rPr lang="en-IN" sz="2800" dirty="0" smtClean="0">
                <a:latin typeface="Times New Roman" pitchFamily="18" charset="0"/>
                <a:cs typeface="Times New Roman" pitchFamily="18" charset="0"/>
              </a:rPr>
              <a:t>, “Object detection with discriminatively trained part-based models,” IEEE Trans. Pattern Anal. Mach. </a:t>
            </a:r>
            <a:r>
              <a:rPr lang="en-IN" sz="2800" dirty="0" err="1" smtClean="0">
                <a:latin typeface="Times New Roman" pitchFamily="18" charset="0"/>
                <a:cs typeface="Times New Roman" pitchFamily="18" charset="0"/>
              </a:rPr>
              <a:t>Intell</a:t>
            </a:r>
            <a:r>
              <a:rPr lang="en-IN" sz="2800" dirty="0" smtClean="0">
                <a:latin typeface="Times New Roman" pitchFamily="18" charset="0"/>
                <a:cs typeface="Times New Roman" pitchFamily="18" charset="0"/>
              </a:rPr>
              <a:t>., vol. 32, no. 9, pp. 1627 1645, Sep. 2010.</a:t>
            </a:r>
          </a:p>
          <a:p>
            <a:pPr marL="514350" indent="-514350">
              <a:buNone/>
            </a:pPr>
            <a:r>
              <a:rPr lang="en-IN" sz="2800" dirty="0" smtClean="0">
                <a:latin typeface="Times New Roman" pitchFamily="18" charset="0"/>
                <a:cs typeface="Times New Roman" pitchFamily="18" charset="0"/>
              </a:rPr>
              <a:t> </a:t>
            </a:r>
          </a:p>
          <a:p>
            <a:pPr>
              <a:buNone/>
            </a:pPr>
            <a:r>
              <a:rPr lang="en-IN" sz="2800" dirty="0" smtClean="0">
                <a:latin typeface="Times New Roman" pitchFamily="18" charset="0"/>
                <a:cs typeface="Times New Roman" pitchFamily="18" charset="0"/>
              </a:rPr>
              <a:t>2. B. </a:t>
            </a:r>
            <a:r>
              <a:rPr lang="en-IN" sz="2800" dirty="0" err="1" smtClean="0">
                <a:latin typeface="Times New Roman" pitchFamily="18" charset="0"/>
                <a:cs typeface="Times New Roman" pitchFamily="18" charset="0"/>
              </a:rPr>
              <a:t>Leibe</a:t>
            </a:r>
            <a:r>
              <a:rPr lang="en-IN" sz="2800" dirty="0" smtClean="0">
                <a:latin typeface="Times New Roman" pitchFamily="18" charset="0"/>
                <a:cs typeface="Times New Roman" pitchFamily="18" charset="0"/>
              </a:rPr>
              <a:t>, A. </a:t>
            </a:r>
            <a:r>
              <a:rPr lang="en-IN" sz="2800" dirty="0" err="1" smtClean="0">
                <a:latin typeface="Times New Roman" pitchFamily="18" charset="0"/>
                <a:cs typeface="Times New Roman" pitchFamily="18" charset="0"/>
              </a:rPr>
              <a:t>Leonardis</a:t>
            </a:r>
            <a:r>
              <a:rPr lang="en-IN" sz="2800" dirty="0" smtClean="0">
                <a:latin typeface="Times New Roman" pitchFamily="18" charset="0"/>
                <a:cs typeface="Times New Roman" pitchFamily="18" charset="0"/>
              </a:rPr>
              <a:t>, and B. </a:t>
            </a:r>
            <a:r>
              <a:rPr lang="en-IN" sz="2800" dirty="0" err="1" smtClean="0">
                <a:latin typeface="Times New Roman" pitchFamily="18" charset="0"/>
                <a:cs typeface="Times New Roman" pitchFamily="18" charset="0"/>
              </a:rPr>
              <a:t>Schiele</a:t>
            </a:r>
            <a:r>
              <a:rPr lang="en-IN" sz="2800" dirty="0" smtClean="0">
                <a:latin typeface="Times New Roman" pitchFamily="18" charset="0"/>
                <a:cs typeface="Times New Roman" pitchFamily="18" charset="0"/>
              </a:rPr>
              <a:t>, “Robust object detection with interleaved categorization and segmentation,” Int. J. </a:t>
            </a:r>
            <a:r>
              <a:rPr lang="en-IN" sz="2800" dirty="0" err="1" smtClean="0">
                <a:latin typeface="Times New Roman" pitchFamily="18" charset="0"/>
                <a:cs typeface="Times New Roman" pitchFamily="18" charset="0"/>
              </a:rPr>
              <a:t>Comput</a:t>
            </a:r>
            <a:r>
              <a:rPr lang="en-IN" sz="2800" dirty="0" smtClean="0">
                <a:latin typeface="Times New Roman" pitchFamily="18" charset="0"/>
                <a:cs typeface="Times New Roman" pitchFamily="18" charset="0"/>
              </a:rPr>
              <a:t>. Vis., vol. 77, nos. 1-3, pp. 259-289, May 2008. </a:t>
            </a:r>
          </a:p>
          <a:p>
            <a:pPr>
              <a:buNone/>
            </a:pPr>
            <a:endParaRPr lang="en-IN" sz="2800" dirty="0" smtClean="0">
              <a:latin typeface="Times New Roman" pitchFamily="18" charset="0"/>
              <a:cs typeface="Times New Roman" pitchFamily="18" charset="0"/>
            </a:endParaRPr>
          </a:p>
          <a:p>
            <a:pPr>
              <a:buNone/>
            </a:pPr>
            <a:r>
              <a:rPr lang="en-IN" sz="2800" dirty="0" smtClean="0">
                <a:latin typeface="Times New Roman" pitchFamily="18" charset="0"/>
                <a:cs typeface="Times New Roman" pitchFamily="18" charset="0"/>
              </a:rPr>
              <a:t>3. J. Zhang, M. </a:t>
            </a:r>
            <a:r>
              <a:rPr lang="en-IN" sz="2800" dirty="0" err="1" smtClean="0">
                <a:latin typeface="Times New Roman" pitchFamily="18" charset="0"/>
                <a:cs typeface="Times New Roman" pitchFamily="18" charset="0"/>
              </a:rPr>
              <a:t>Marszalek</a:t>
            </a:r>
            <a:r>
              <a:rPr lang="en-IN" sz="2800" dirty="0" smtClean="0">
                <a:latin typeface="Times New Roman" pitchFamily="18" charset="0"/>
                <a:cs typeface="Times New Roman" pitchFamily="18" charset="0"/>
              </a:rPr>
              <a:t>, S. </a:t>
            </a:r>
            <a:r>
              <a:rPr lang="en-IN" sz="2800" dirty="0" err="1" smtClean="0">
                <a:latin typeface="Times New Roman" pitchFamily="18" charset="0"/>
                <a:cs typeface="Times New Roman" pitchFamily="18" charset="0"/>
              </a:rPr>
              <a:t>Lazebnik</a:t>
            </a:r>
            <a:r>
              <a:rPr lang="en-IN" sz="2800" dirty="0" smtClean="0">
                <a:latin typeface="Times New Roman" pitchFamily="18" charset="0"/>
                <a:cs typeface="Times New Roman" pitchFamily="18" charset="0"/>
              </a:rPr>
              <a:t>, and C. </a:t>
            </a:r>
            <a:r>
              <a:rPr lang="en-IN" sz="2800" dirty="0" err="1" smtClean="0">
                <a:latin typeface="Times New Roman" pitchFamily="18" charset="0"/>
                <a:cs typeface="Times New Roman" pitchFamily="18" charset="0"/>
              </a:rPr>
              <a:t>Schmid</a:t>
            </a:r>
            <a:r>
              <a:rPr lang="en-IN" sz="2800" dirty="0" smtClean="0">
                <a:latin typeface="Times New Roman" pitchFamily="18" charset="0"/>
                <a:cs typeface="Times New Roman" pitchFamily="18" charset="0"/>
              </a:rPr>
              <a:t>, “Local features and kernels for </a:t>
            </a:r>
            <a:r>
              <a:rPr lang="en-IN" sz="2800" dirty="0" err="1" smtClean="0">
                <a:latin typeface="Times New Roman" pitchFamily="18" charset="0"/>
                <a:cs typeface="Times New Roman" pitchFamily="18" charset="0"/>
              </a:rPr>
              <a:t>classi</a:t>
            </a:r>
            <a:r>
              <a:rPr lang="en-IN" sz="2800" dirty="0" smtClean="0">
                <a:latin typeface="Times New Roman" pitchFamily="18" charset="0"/>
                <a:cs typeface="Times New Roman" pitchFamily="18" charset="0"/>
              </a:rPr>
              <a:t> </a:t>
            </a:r>
            <a:r>
              <a:rPr lang="en-IN" sz="2800" dirty="0" err="1" smtClean="0">
                <a:latin typeface="Times New Roman" pitchFamily="18" charset="0"/>
                <a:cs typeface="Times New Roman" pitchFamily="18" charset="0"/>
              </a:rPr>
              <a:t>cation</a:t>
            </a:r>
            <a:r>
              <a:rPr lang="en-IN" sz="2800" dirty="0" smtClean="0">
                <a:latin typeface="Times New Roman" pitchFamily="18" charset="0"/>
                <a:cs typeface="Times New Roman" pitchFamily="18" charset="0"/>
              </a:rPr>
              <a:t> of texture and object categories: A comprehensive study,” in Proc. Conf. </a:t>
            </a:r>
            <a:r>
              <a:rPr lang="en-IN" sz="2800" dirty="0" err="1" smtClean="0">
                <a:latin typeface="Times New Roman" pitchFamily="18" charset="0"/>
                <a:cs typeface="Times New Roman" pitchFamily="18" charset="0"/>
              </a:rPr>
              <a:t>Comput</a:t>
            </a:r>
            <a:r>
              <a:rPr lang="en-IN" sz="2800" dirty="0" smtClean="0">
                <a:latin typeface="Times New Roman" pitchFamily="18" charset="0"/>
                <a:cs typeface="Times New Roman" pitchFamily="18" charset="0"/>
              </a:rPr>
              <a:t>. Vis. Pattern </a:t>
            </a:r>
            <a:r>
              <a:rPr lang="en-IN" sz="2800" dirty="0" err="1" smtClean="0">
                <a:latin typeface="Times New Roman" pitchFamily="18" charset="0"/>
                <a:cs typeface="Times New Roman" pitchFamily="18" charset="0"/>
              </a:rPr>
              <a:t>Recognit.Workshop</a:t>
            </a:r>
            <a:r>
              <a:rPr lang="en-IN" sz="2800" dirty="0" smtClean="0">
                <a:latin typeface="Times New Roman" pitchFamily="18" charset="0"/>
                <a:cs typeface="Times New Roman" pitchFamily="18" charset="0"/>
              </a:rPr>
              <a:t> (CVPRW), Jun. 2006, p. 13.</a:t>
            </a:r>
          </a:p>
          <a:p>
            <a:pPr>
              <a:buNone/>
            </a:pPr>
            <a:endParaRPr lang="en-IN" sz="2800" dirty="0" smtClean="0">
              <a:latin typeface="Times New Roman" pitchFamily="18" charset="0"/>
              <a:cs typeface="Times New Roman" pitchFamily="18" charset="0"/>
            </a:endParaRPr>
          </a:p>
          <a:p>
            <a:pPr>
              <a:buNone/>
            </a:pPr>
            <a:r>
              <a:rPr lang="en-IN" sz="2800" dirty="0" smtClean="0">
                <a:latin typeface="Times New Roman" pitchFamily="18" charset="0"/>
                <a:cs typeface="Times New Roman" pitchFamily="18" charset="0"/>
              </a:rPr>
              <a:t> 4. P. Viola and M. Jones, “Rapid object detection using a boosted cascade of simple features,” in Proc. IEEE </a:t>
            </a:r>
            <a:r>
              <a:rPr lang="en-IN" sz="2800" dirty="0" err="1" smtClean="0">
                <a:latin typeface="Times New Roman" pitchFamily="18" charset="0"/>
                <a:cs typeface="Times New Roman" pitchFamily="18" charset="0"/>
              </a:rPr>
              <a:t>Comput</a:t>
            </a:r>
            <a:r>
              <a:rPr lang="en-IN" sz="2800" dirty="0" smtClean="0">
                <a:latin typeface="Times New Roman" pitchFamily="18" charset="0"/>
                <a:cs typeface="Times New Roman" pitchFamily="18" charset="0"/>
              </a:rPr>
              <a:t>. Soc. Conf. </a:t>
            </a:r>
            <a:r>
              <a:rPr lang="en-IN" sz="2800" dirty="0" err="1" smtClean="0">
                <a:latin typeface="Times New Roman" pitchFamily="18" charset="0"/>
                <a:cs typeface="Times New Roman" pitchFamily="18" charset="0"/>
              </a:rPr>
              <a:t>Comput</a:t>
            </a:r>
            <a:r>
              <a:rPr lang="en-IN" sz="2800" dirty="0" smtClean="0">
                <a:latin typeface="Times New Roman" pitchFamily="18" charset="0"/>
                <a:cs typeface="Times New Roman" pitchFamily="18" charset="0"/>
              </a:rPr>
              <a:t>. Vis. Pattern </a:t>
            </a:r>
            <a:r>
              <a:rPr lang="en-IN" sz="2800" dirty="0" err="1" smtClean="0">
                <a:latin typeface="Times New Roman" pitchFamily="18" charset="0"/>
                <a:cs typeface="Times New Roman" pitchFamily="18" charset="0"/>
              </a:rPr>
              <a:t>Recognit</a:t>
            </a:r>
            <a:r>
              <a:rPr lang="en-IN" sz="2800" dirty="0" smtClean="0">
                <a:latin typeface="Times New Roman" pitchFamily="18" charset="0"/>
                <a:cs typeface="Times New Roman" pitchFamily="18" charset="0"/>
              </a:rPr>
              <a:t>. (CVPR), vol. 1. Dec. 2001, pp. 511-518. </a:t>
            </a:r>
          </a:p>
          <a:p>
            <a:pPr>
              <a:buNone/>
            </a:pPr>
            <a:endParaRPr lang="en-IN" sz="2800" dirty="0" smtClean="0">
              <a:latin typeface="Times New Roman" pitchFamily="18" charset="0"/>
              <a:cs typeface="Times New Roman" pitchFamily="18" charset="0"/>
            </a:endParaRPr>
          </a:p>
          <a:p>
            <a:pPr>
              <a:buNone/>
            </a:pPr>
            <a:r>
              <a:rPr lang="en-IN" sz="2800" dirty="0" smtClean="0">
                <a:latin typeface="Times New Roman" pitchFamily="18" charset="0"/>
                <a:cs typeface="Times New Roman" pitchFamily="18" charset="0"/>
              </a:rPr>
              <a:t>5. M. Weber, M. Welling, and P. </a:t>
            </a:r>
            <a:r>
              <a:rPr lang="en-IN" sz="2800" dirty="0" err="1" smtClean="0">
                <a:latin typeface="Times New Roman" pitchFamily="18" charset="0"/>
                <a:cs typeface="Times New Roman" pitchFamily="18" charset="0"/>
              </a:rPr>
              <a:t>Perona</a:t>
            </a:r>
            <a:r>
              <a:rPr lang="en-IN" sz="2800" dirty="0" smtClean="0">
                <a:latin typeface="Times New Roman" pitchFamily="18" charset="0"/>
                <a:cs typeface="Times New Roman" pitchFamily="18" charset="0"/>
              </a:rPr>
              <a:t>, “Towards automatic discovery of object categories,” in Proc. IEEE Conf. </a:t>
            </a:r>
            <a:r>
              <a:rPr lang="en-IN" sz="2800" dirty="0" err="1" smtClean="0">
                <a:latin typeface="Times New Roman" pitchFamily="18" charset="0"/>
                <a:cs typeface="Times New Roman" pitchFamily="18" charset="0"/>
              </a:rPr>
              <a:t>Comput</a:t>
            </a:r>
            <a:r>
              <a:rPr lang="en-IN" sz="2800" dirty="0" smtClean="0">
                <a:latin typeface="Times New Roman" pitchFamily="18" charset="0"/>
                <a:cs typeface="Times New Roman" pitchFamily="18" charset="0"/>
              </a:rPr>
              <a:t>. Vis. Pattern </a:t>
            </a:r>
            <a:r>
              <a:rPr lang="en-IN" sz="2800" dirty="0" err="1" smtClean="0">
                <a:latin typeface="Times New Roman" pitchFamily="18" charset="0"/>
                <a:cs typeface="Times New Roman" pitchFamily="18" charset="0"/>
              </a:rPr>
              <a:t>Recognit</a:t>
            </a:r>
            <a:r>
              <a:rPr lang="en-IN" sz="2800" dirty="0" smtClean="0">
                <a:latin typeface="Times New Roman" pitchFamily="18" charset="0"/>
                <a:cs typeface="Times New Roman" pitchFamily="18" charset="0"/>
              </a:rPr>
              <a:t>., vol. 2. Jun. 2000, pp. 101-108. </a:t>
            </a:r>
          </a:p>
          <a:p>
            <a:pPr algn="just">
              <a:buNone/>
            </a:pPr>
            <a:endParaRPr lang="en-IN"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81772"/>
          </a:xfrm>
        </p:spPr>
        <p:txBody>
          <a:bodyPr>
            <a:normAutofit fontScale="90000"/>
          </a:bodyPr>
          <a:lstStyle/>
          <a:p>
            <a:r>
              <a:rPr lang="en-IN" dirty="0" smtClean="0"/>
              <a:t>  </a:t>
            </a:r>
            <a:r>
              <a:rPr lang="en-IN" sz="3100" dirty="0" smtClean="0">
                <a:latin typeface="Times New Roman" pitchFamily="18" charset="0"/>
                <a:cs typeface="Times New Roman" pitchFamily="18" charset="0"/>
              </a:rPr>
              <a:t>LITERATURE SURVEY</a:t>
            </a:r>
            <a:endParaRPr lang="en-IN" sz="3100" dirty="0"/>
          </a:p>
        </p:txBody>
      </p:sp>
      <p:graphicFrame>
        <p:nvGraphicFramePr>
          <p:cNvPr id="6" name="Content Placeholder 5"/>
          <p:cNvGraphicFramePr>
            <a:graphicFrameLocks noGrp="1"/>
          </p:cNvGraphicFramePr>
          <p:nvPr>
            <p:ph idx="1"/>
          </p:nvPr>
        </p:nvGraphicFramePr>
        <p:xfrm>
          <a:off x="500063" y="1500189"/>
          <a:ext cx="8186735" cy="5120640"/>
        </p:xfrm>
        <a:graphic>
          <a:graphicData uri="http://schemas.openxmlformats.org/drawingml/2006/table">
            <a:tbl>
              <a:tblPr firstRow="1" bandRow="1">
                <a:tableStyleId>{5C22544A-7EE6-4342-B048-85BDC9FD1C3A}</a:tableStyleId>
              </a:tblPr>
              <a:tblGrid>
                <a:gridCol w="714351"/>
                <a:gridCol w="1643074"/>
                <a:gridCol w="1643074"/>
                <a:gridCol w="2143140"/>
                <a:gridCol w="2043096"/>
              </a:tblGrid>
              <a:tr h="598893">
                <a:tc>
                  <a:txBody>
                    <a:bodyPr/>
                    <a:lstStyle/>
                    <a:p>
                      <a:r>
                        <a:rPr lang="en-IN" dirty="0" smtClean="0">
                          <a:latin typeface="Times New Roman" pitchFamily="18" charset="0"/>
                          <a:cs typeface="Times New Roman" pitchFamily="18" charset="0"/>
                        </a:rPr>
                        <a:t>S.NO</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AUTHOR</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TITLE </a:t>
                      </a:r>
                      <a:endParaRPr lang="en-IN" dirty="0">
                        <a:latin typeface="Times New Roman" pitchFamily="18" charset="0"/>
                        <a:cs typeface="Times New Roman" pitchFamily="18" charset="0"/>
                      </a:endParaRPr>
                    </a:p>
                  </a:txBody>
                  <a:tcPr/>
                </a:tc>
                <a:tc>
                  <a:txBody>
                    <a:bodyPr/>
                    <a:lstStyle/>
                    <a:p>
                      <a:r>
                        <a:rPr lang="en-IN" dirty="0" smtClean="0"/>
                        <a:t>PROBLEM STATEMENT</a:t>
                      </a:r>
                      <a:endParaRPr lang="en-IN" dirty="0"/>
                    </a:p>
                  </a:txBody>
                  <a:tcPr/>
                </a:tc>
                <a:tc>
                  <a:txBody>
                    <a:bodyPr/>
                    <a:lstStyle/>
                    <a:p>
                      <a:r>
                        <a:rPr lang="en-IN" dirty="0" smtClean="0"/>
                        <a:t>RESULT</a:t>
                      </a:r>
                      <a:endParaRPr lang="en-IN" dirty="0"/>
                    </a:p>
                  </a:txBody>
                  <a:tcPr/>
                </a:tc>
              </a:tr>
              <a:tr h="4473190">
                <a:tc>
                  <a:txBody>
                    <a:bodyPr/>
                    <a:lstStyle/>
                    <a:p>
                      <a:r>
                        <a:rPr lang="en-IN" dirty="0" smtClean="0">
                          <a:latin typeface="Times New Roman" pitchFamily="18" charset="0"/>
                          <a:cs typeface="Times New Roman" pitchFamily="18" charset="0"/>
                        </a:rPr>
                        <a:t>1</a:t>
                      </a:r>
                      <a:endParaRPr lang="en-IN"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Joseph </a:t>
                      </a:r>
                      <a:r>
                        <a:rPr lang="en-US" sz="1600" dirty="0" err="1" smtClean="0">
                          <a:latin typeface="Times New Roman" pitchFamily="18" charset="0"/>
                          <a:cs typeface="Times New Roman" pitchFamily="18" charset="0"/>
                        </a:rPr>
                        <a:t>Redmon</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Santosh</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Divvala</a:t>
                      </a:r>
                      <a:r>
                        <a:rPr lang="en-US" sz="1600" dirty="0" smtClean="0">
                          <a:latin typeface="Times New Roman" pitchFamily="18" charset="0"/>
                          <a:cs typeface="Times New Roman" pitchFamily="18" charset="0"/>
                        </a:rPr>
                        <a:t>, Ross </a:t>
                      </a:r>
                      <a:r>
                        <a:rPr lang="en-US" sz="1600" dirty="0" err="1" smtClean="0">
                          <a:latin typeface="Times New Roman" pitchFamily="18" charset="0"/>
                          <a:cs typeface="Times New Roman" pitchFamily="18" charset="0"/>
                        </a:rPr>
                        <a:t>Girshick</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Ali </a:t>
                      </a:r>
                      <a:r>
                        <a:rPr lang="en-US" sz="1600" dirty="0" err="1" smtClean="0">
                          <a:latin typeface="Times New Roman" pitchFamily="18" charset="0"/>
                          <a:cs typeface="Times New Roman" pitchFamily="18" charset="0"/>
                        </a:rPr>
                        <a:t>Farhadi</a:t>
                      </a:r>
                      <a:r>
                        <a:rPr lang="en-US" sz="1600" dirty="0" smtClean="0">
                          <a:latin typeface="Times New Roman" pitchFamily="18" charset="0"/>
                          <a:cs typeface="Times New Roman" pitchFamily="18" charset="0"/>
                        </a:rPr>
                        <a:t> </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Times New Roman" pitchFamily="18" charset="0"/>
                          <a:cs typeface="Times New Roman" pitchFamily="18" charset="0"/>
                        </a:rPr>
                        <a:t>You Only Look Once: Unified, Real-Time Object Detection</a:t>
                      </a:r>
                      <a:r>
                        <a:rPr lang="en-US" sz="1600" baseline="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(2015)</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Times New Roman" pitchFamily="18" charset="0"/>
                          <a:cs typeface="Times New Roman" pitchFamily="18" charset="0"/>
                        </a:rPr>
                        <a:t>A fast and simple approach to detecting real time images was introduced in this paper as You Only Look Once. The model was built to detect images accurately, fast and to differentiate between art and real images</a:t>
                      </a:r>
                      <a:r>
                        <a:rPr lang="en-US" dirty="0" smtClean="0">
                          <a:latin typeface="Times New Roman" pitchFamily="18" charset="0"/>
                          <a:cs typeface="Times New Roman" pitchFamily="18" charset="0"/>
                        </a:rPr>
                        <a:t>.</a:t>
                      </a:r>
                    </a:p>
                    <a:p>
                      <a:endParaRPr lang="en-IN" dirty="0"/>
                    </a:p>
                  </a:txBody>
                  <a:tcPr/>
                </a:tc>
                <a:tc>
                  <a:txBody>
                    <a:bodyPr/>
                    <a:lstStyle/>
                    <a:p>
                      <a:r>
                        <a:rPr lang="en-US" sz="1600" dirty="0" smtClean="0">
                          <a:latin typeface="Times New Roman" pitchFamily="18" charset="0"/>
                          <a:cs typeface="Times New Roman" pitchFamily="18" charset="0"/>
                        </a:rPr>
                        <a:t>In comparison with Object detection techniques that came before YOLO, like R-CNN, YOLO introduced a single unified architecture for regression go image into bounding boxes and finding class probabilities for each box. This meant that YOLO performed much faster and also provided more accuracy. It could also predict artwork correctly.</a:t>
                      </a:r>
                      <a:endParaRPr lang="en-IN" sz="16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714356"/>
            <a:ext cx="8286808" cy="5940088"/>
          </a:xfrm>
          <a:prstGeom prst="rect">
            <a:avLst/>
          </a:prstGeom>
        </p:spPr>
        <p:txBody>
          <a:bodyPr wrap="square">
            <a:spAutoFit/>
          </a:bodyPr>
          <a:lstStyle/>
          <a:p>
            <a:pPr>
              <a:buNone/>
            </a:pPr>
            <a:r>
              <a:rPr lang="en-IN" sz="2000" dirty="0" smtClean="0">
                <a:latin typeface="Times New Roman" pitchFamily="18" charset="0"/>
                <a:cs typeface="Times New Roman" pitchFamily="18" charset="0"/>
              </a:rPr>
              <a:t>6. A. </a:t>
            </a:r>
            <a:r>
              <a:rPr lang="en-IN" sz="2000" dirty="0" err="1" smtClean="0">
                <a:latin typeface="Times New Roman" pitchFamily="18" charset="0"/>
                <a:cs typeface="Times New Roman" pitchFamily="18" charset="0"/>
              </a:rPr>
              <a:t>Ayvaci</a:t>
            </a:r>
            <a:r>
              <a:rPr lang="en-IN" sz="2000" dirty="0" smtClean="0">
                <a:latin typeface="Times New Roman" pitchFamily="18" charset="0"/>
                <a:cs typeface="Times New Roman" pitchFamily="18" charset="0"/>
              </a:rPr>
              <a:t> and S. </a:t>
            </a:r>
            <a:r>
              <a:rPr lang="en-IN" sz="2000" dirty="0" err="1" smtClean="0">
                <a:latin typeface="Times New Roman" pitchFamily="18" charset="0"/>
                <a:cs typeface="Times New Roman" pitchFamily="18" charset="0"/>
              </a:rPr>
              <a:t>Soatto</a:t>
            </a:r>
            <a:r>
              <a:rPr lang="en-IN" sz="2000" dirty="0" smtClean="0">
                <a:latin typeface="Times New Roman" pitchFamily="18" charset="0"/>
                <a:cs typeface="Times New Roman" pitchFamily="18" charset="0"/>
              </a:rPr>
              <a:t>, “Detachable object detection: Segmentation and depth ordering from short-baseline video,” IEEE Trans. Pattern Anal. Mach. </a:t>
            </a:r>
            <a:r>
              <a:rPr lang="en-IN" sz="2000" dirty="0" err="1" smtClean="0">
                <a:latin typeface="Times New Roman" pitchFamily="18" charset="0"/>
                <a:cs typeface="Times New Roman" pitchFamily="18" charset="0"/>
              </a:rPr>
              <a:t>Intell</a:t>
            </a:r>
            <a:r>
              <a:rPr lang="en-IN" sz="2000" dirty="0" smtClean="0">
                <a:latin typeface="Times New Roman" pitchFamily="18" charset="0"/>
                <a:cs typeface="Times New Roman" pitchFamily="18" charset="0"/>
              </a:rPr>
              <a:t>., vol. 34, no. 10, pp. 1942 1951, Oct. 2012. </a:t>
            </a:r>
          </a:p>
          <a:p>
            <a:pPr>
              <a:buNone/>
            </a:pP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7. D. Liu, M.-L. </a:t>
            </a:r>
            <a:r>
              <a:rPr lang="en-IN" sz="2000" dirty="0" err="1" smtClean="0">
                <a:latin typeface="Times New Roman" pitchFamily="18" charset="0"/>
                <a:cs typeface="Times New Roman" pitchFamily="18" charset="0"/>
              </a:rPr>
              <a:t>Shyu</a:t>
            </a:r>
            <a:r>
              <a:rPr lang="en-IN" sz="2000" dirty="0" smtClean="0">
                <a:latin typeface="Times New Roman" pitchFamily="18" charset="0"/>
                <a:cs typeface="Times New Roman" pitchFamily="18" charset="0"/>
              </a:rPr>
              <a:t>, Q. Zhu, and S.-C. Chen, “Moving object detection under object occlusion situations in video sequences,'' in Proc. IEEE Int. </a:t>
            </a:r>
            <a:r>
              <a:rPr lang="en-IN" sz="2000" dirty="0" err="1" smtClean="0">
                <a:latin typeface="Times New Roman" pitchFamily="18" charset="0"/>
                <a:cs typeface="Times New Roman" pitchFamily="18" charset="0"/>
              </a:rPr>
              <a:t>Symp</a:t>
            </a:r>
            <a:r>
              <a:rPr lang="en-IN" sz="2000" dirty="0" smtClean="0">
                <a:latin typeface="Times New Roman" pitchFamily="18" charset="0"/>
                <a:cs typeface="Times New Roman" pitchFamily="18" charset="0"/>
              </a:rPr>
              <a:t>. Multimedia (ISM), Dec. 2011, pp. 271-278.</a:t>
            </a:r>
          </a:p>
          <a:p>
            <a:pPr>
              <a:buNone/>
            </a:pP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 8. J. Kim, G. Ye, and D. Kim, ``Moving object detection under free-moving camera,'' in Proc. 17th IEEE Int. Conf. Image Process. (ICIP), Sep. 2010, pp. 4669-4672.</a:t>
            </a:r>
            <a:br>
              <a:rPr lang="en-IN" sz="2000" dirty="0" smtClean="0">
                <a:latin typeface="Times New Roman" pitchFamily="18" charset="0"/>
                <a:cs typeface="Times New Roman" pitchFamily="18" charset="0"/>
              </a:rPr>
            </a:b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 9.B. </a:t>
            </a:r>
            <a:r>
              <a:rPr lang="en-IN" sz="2000" dirty="0" err="1" smtClean="0">
                <a:latin typeface="Times New Roman" pitchFamily="18" charset="0"/>
                <a:cs typeface="Times New Roman" pitchFamily="18" charset="0"/>
              </a:rPr>
              <a:t>Qi</a:t>
            </a:r>
            <a:r>
              <a:rPr lang="en-IN" sz="2000" dirty="0" smtClean="0">
                <a:latin typeface="Times New Roman" pitchFamily="18" charset="0"/>
                <a:cs typeface="Times New Roman" pitchFamily="18" charset="0"/>
              </a:rPr>
              <a:t>, M. Ghazal, and A. </a:t>
            </a:r>
            <a:r>
              <a:rPr lang="en-IN" sz="2000" dirty="0" err="1" smtClean="0">
                <a:latin typeface="Times New Roman" pitchFamily="18" charset="0"/>
                <a:cs typeface="Times New Roman" pitchFamily="18" charset="0"/>
              </a:rPr>
              <a:t>Amer</a:t>
            </a:r>
            <a:r>
              <a:rPr lang="en-IN" sz="2000" dirty="0" smtClean="0">
                <a:latin typeface="Times New Roman" pitchFamily="18" charset="0"/>
                <a:cs typeface="Times New Roman" pitchFamily="18" charset="0"/>
              </a:rPr>
              <a:t>, ``Robust global motion estimation oriented to video object segmentation,'' IEEE Trans. Image Process., vol. 17, no. 6, pp. 958 967, Jun. 2008. </a:t>
            </a:r>
          </a:p>
          <a:p>
            <a:pPr>
              <a:buNone/>
            </a:pP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10. S. Kumar and M. Hebert, ``A hierarchical </a:t>
            </a:r>
            <a:r>
              <a:rPr lang="en-IN" sz="2000" dirty="0" err="1" smtClean="0">
                <a:latin typeface="Times New Roman" pitchFamily="18" charset="0"/>
                <a:cs typeface="Times New Roman" pitchFamily="18" charset="0"/>
              </a:rPr>
              <a:t>eld</a:t>
            </a:r>
            <a:r>
              <a:rPr lang="en-IN" sz="2000" dirty="0" smtClean="0">
                <a:latin typeface="Times New Roman" pitchFamily="18" charset="0"/>
                <a:cs typeface="Times New Roman" pitchFamily="18" charset="0"/>
              </a:rPr>
              <a:t> framework for unified context-based </a:t>
            </a:r>
            <a:r>
              <a:rPr lang="en-IN" sz="2000" dirty="0" err="1" smtClean="0">
                <a:latin typeface="Times New Roman" pitchFamily="18" charset="0"/>
                <a:cs typeface="Times New Roman" pitchFamily="18" charset="0"/>
              </a:rPr>
              <a:t>classi</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cation</a:t>
            </a:r>
            <a:r>
              <a:rPr lang="en-IN" sz="2000" dirty="0" smtClean="0">
                <a:latin typeface="Times New Roman" pitchFamily="18" charset="0"/>
                <a:cs typeface="Times New Roman" pitchFamily="18" charset="0"/>
              </a:rPr>
              <a:t>,'' in Proc. 10th IEEE Int. Conf. </a:t>
            </a:r>
            <a:r>
              <a:rPr lang="en-IN" sz="2000" dirty="0" err="1" smtClean="0">
                <a:latin typeface="Times New Roman" pitchFamily="18" charset="0"/>
                <a:cs typeface="Times New Roman" pitchFamily="18" charset="0"/>
              </a:rPr>
              <a:t>Comput</a:t>
            </a:r>
            <a:r>
              <a:rPr lang="en-IN" sz="2000" dirty="0" smtClean="0">
                <a:latin typeface="Times New Roman" pitchFamily="18" charset="0"/>
                <a:cs typeface="Times New Roman" pitchFamily="18" charset="0"/>
              </a:rPr>
              <a:t>. Vis. (ICCV), vol. 2. Oct. 2005, pp. 1284-1291. </a:t>
            </a:r>
            <a:endParaRPr lang="en-IN"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1720" y="2384218"/>
            <a:ext cx="5400600" cy="769441"/>
          </a:xfrm>
          <a:prstGeom prst="rect">
            <a:avLst/>
          </a:prstGeom>
          <a:solidFill>
            <a:schemeClr val="bg1"/>
          </a:solidFill>
          <a:ln>
            <a:solidFill>
              <a:schemeClr val="accent1"/>
            </a:solidFill>
          </a:ln>
        </p:spPr>
        <p:txBody>
          <a:bodyPr wrap="square" rtlCol="0">
            <a:spAutoFit/>
          </a:bodyPr>
          <a:lstStyle/>
          <a:p>
            <a:pPr algn="ctr"/>
            <a:r>
              <a:rPr lang="en-US" sz="4400" dirty="0" smtClean="0">
                <a:solidFill>
                  <a:schemeClr val="tx2"/>
                </a:solidFill>
                <a:latin typeface="Times New Roman" pitchFamily="18" charset="0"/>
                <a:cs typeface="Times New Roman" pitchFamily="18" charset="0"/>
              </a:rPr>
              <a:t>THANK YOU</a:t>
            </a:r>
            <a:endParaRPr lang="en-IN" sz="44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40431348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71471" y="785795"/>
          <a:ext cx="8001058" cy="5926520"/>
        </p:xfrm>
        <a:graphic>
          <a:graphicData uri="http://schemas.openxmlformats.org/drawingml/2006/table">
            <a:tbl>
              <a:tblPr firstRow="1" bandRow="1">
                <a:tableStyleId>{5C22544A-7EE6-4342-B048-85BDC9FD1C3A}</a:tableStyleId>
              </a:tblPr>
              <a:tblGrid>
                <a:gridCol w="714381"/>
                <a:gridCol w="1577707"/>
                <a:gridCol w="1666970"/>
                <a:gridCol w="1944800"/>
                <a:gridCol w="2097200"/>
              </a:tblGrid>
              <a:tr h="5000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itchFamily="18" charset="0"/>
                          <a:cs typeface="Times New Roman" pitchFamily="18" charset="0"/>
                        </a:rPr>
                        <a:t>S.NO</a:t>
                      </a:r>
                    </a:p>
                    <a:p>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AUTHOR</a:t>
                      </a:r>
                      <a:endParaRPr lang="en-IN" dirty="0">
                        <a:latin typeface="Times New Roman" pitchFamily="18" charset="0"/>
                        <a:cs typeface="Times New Roman" pitchFamily="18" charset="0"/>
                      </a:endParaRPr>
                    </a:p>
                  </a:txBody>
                  <a:tcPr/>
                </a:tc>
                <a:tc>
                  <a:txBody>
                    <a:bodyPr/>
                    <a:lstStyle/>
                    <a:p>
                      <a:r>
                        <a:rPr lang="en-IN" dirty="0" smtClean="0"/>
                        <a:t>TITLE</a:t>
                      </a:r>
                      <a:endParaRPr lang="en-IN" dirty="0"/>
                    </a:p>
                  </a:txBody>
                  <a:tcPr/>
                </a:tc>
                <a:tc>
                  <a:txBody>
                    <a:bodyPr/>
                    <a:lstStyle/>
                    <a:p>
                      <a:r>
                        <a:rPr lang="en-IN" dirty="0" smtClean="0"/>
                        <a:t>PROBLEM STATEMENT</a:t>
                      </a:r>
                      <a:endParaRPr lang="en-IN" dirty="0"/>
                    </a:p>
                  </a:txBody>
                  <a:tcPr/>
                </a:tc>
                <a:tc>
                  <a:txBody>
                    <a:bodyPr/>
                    <a:lstStyle/>
                    <a:p>
                      <a:r>
                        <a:rPr lang="en-IN" dirty="0" smtClean="0"/>
                        <a:t>RESULT</a:t>
                      </a:r>
                      <a:endParaRPr lang="en-IN" dirty="0"/>
                    </a:p>
                  </a:txBody>
                  <a:tcPr/>
                </a:tc>
              </a:tr>
              <a:tr h="5286440">
                <a:tc>
                  <a:txBody>
                    <a:bodyPr/>
                    <a:lstStyle/>
                    <a:p>
                      <a:r>
                        <a:rPr lang="en-IN" dirty="0" smtClean="0">
                          <a:latin typeface="Times New Roman" pitchFamily="18" charset="0"/>
                          <a:cs typeface="Times New Roman" pitchFamily="18" charset="0"/>
                        </a:rPr>
                        <a:t>2</a:t>
                      </a:r>
                      <a:endParaRPr lang="en-IN" dirty="0">
                        <a:latin typeface="Times New Roman" pitchFamily="18" charset="0"/>
                        <a:cs typeface="Times New Roman" pitchFamily="18" charset="0"/>
                      </a:endParaRPr>
                    </a:p>
                  </a:txBody>
                  <a:tcPr/>
                </a:tc>
                <a:tc>
                  <a:txBody>
                    <a:bodyPr/>
                    <a:lstStyle/>
                    <a:p>
                      <a:r>
                        <a:rPr lang="en-US" sz="1600" b="0" dirty="0" err="1" smtClean="0">
                          <a:latin typeface="Times New Roman" pitchFamily="18" charset="0"/>
                          <a:cs typeface="Times New Roman" pitchFamily="18" charset="0"/>
                        </a:rPr>
                        <a:t>Chengji</a:t>
                      </a:r>
                      <a:r>
                        <a:rPr lang="en-US" sz="1600" b="0" dirty="0" smtClean="0">
                          <a:latin typeface="Times New Roman" pitchFamily="18" charset="0"/>
                          <a:cs typeface="Times New Roman" pitchFamily="18" charset="0"/>
                        </a:rPr>
                        <a:t> Liu, </a:t>
                      </a:r>
                    </a:p>
                    <a:p>
                      <a:r>
                        <a:rPr lang="en-US" sz="1600" b="0" dirty="0" err="1" smtClean="0">
                          <a:latin typeface="Times New Roman" pitchFamily="18" charset="0"/>
                          <a:cs typeface="Times New Roman" pitchFamily="18" charset="0"/>
                        </a:rPr>
                        <a:t>Yufan</a:t>
                      </a:r>
                      <a:r>
                        <a:rPr lang="en-US" sz="1600" b="0" dirty="0" smtClean="0">
                          <a:latin typeface="Times New Roman" pitchFamily="18" charset="0"/>
                          <a:cs typeface="Times New Roman" pitchFamily="18" charset="0"/>
                        </a:rPr>
                        <a:t> Tao, </a:t>
                      </a:r>
                    </a:p>
                    <a:p>
                      <a:r>
                        <a:rPr lang="en-US" sz="1600" b="0" dirty="0" err="1" smtClean="0">
                          <a:latin typeface="Times New Roman" pitchFamily="18" charset="0"/>
                          <a:cs typeface="Times New Roman" pitchFamily="18" charset="0"/>
                        </a:rPr>
                        <a:t>Jiawei</a:t>
                      </a:r>
                      <a:r>
                        <a:rPr lang="en-US" sz="1600" b="0" dirty="0" smtClean="0">
                          <a:latin typeface="Times New Roman" pitchFamily="18" charset="0"/>
                          <a:cs typeface="Times New Roman" pitchFamily="18" charset="0"/>
                        </a:rPr>
                        <a:t> Liang,</a:t>
                      </a:r>
                    </a:p>
                    <a:p>
                      <a:r>
                        <a:rPr lang="en-US" sz="1600" b="0" dirty="0" smtClean="0">
                          <a:latin typeface="Times New Roman" pitchFamily="18" charset="0"/>
                          <a:cs typeface="Times New Roman" pitchFamily="18" charset="0"/>
                        </a:rPr>
                        <a:t> Kai Li,</a:t>
                      </a:r>
                    </a:p>
                    <a:p>
                      <a:r>
                        <a:rPr lang="en-US" sz="1600" b="0" dirty="0" smtClean="0">
                          <a:latin typeface="Times New Roman" pitchFamily="18" charset="0"/>
                          <a:cs typeface="Times New Roman" pitchFamily="18" charset="0"/>
                        </a:rPr>
                        <a:t> </a:t>
                      </a:r>
                      <a:r>
                        <a:rPr lang="en-US" sz="1600" b="0" dirty="0" err="1" smtClean="0">
                          <a:latin typeface="Times New Roman" pitchFamily="18" charset="0"/>
                          <a:cs typeface="Times New Roman" pitchFamily="18" charset="0"/>
                        </a:rPr>
                        <a:t>Yihang</a:t>
                      </a:r>
                      <a:r>
                        <a:rPr lang="en-US" sz="1600" b="0" dirty="0" smtClean="0">
                          <a:latin typeface="Times New Roman" pitchFamily="18" charset="0"/>
                          <a:cs typeface="Times New Roman" pitchFamily="18" charset="0"/>
                        </a:rPr>
                        <a:t> Chen</a:t>
                      </a:r>
                    </a:p>
                    <a:p>
                      <a:endParaRPr lang="en-IN"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Object Detection Based on YOLO Network (2018)</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A generalized object detection network was developed by applying complex degradation processes on training sets like noise, blurring, rotating and cropping of images. The model was trained with the degraded training sets which resulted in better generalizing ability and higher robustness</a:t>
                      </a:r>
                      <a:r>
                        <a:rPr lang="en-US" sz="1600" dirty="0" smtClean="0">
                          <a:latin typeface="Times New Roman" pitchFamily="18" charset="0"/>
                          <a:cs typeface="Times New Roman" pitchFamily="18" charset="0"/>
                        </a:rPr>
                        <a:t>. </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The experiment showed that the model trained with the standard sets does not have good generalization ability for the degraded images and has poor robustness. Then the model was trained using degraded images which resulted in improved average precision. It was proved that the average precision for degraded images was better in general degenerative model compared to the standard model.</a:t>
                      </a:r>
                    </a:p>
                    <a:p>
                      <a:endParaRPr lang="en-IN" dirty="0"/>
                    </a:p>
                  </a:txBody>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71472" y="928668"/>
          <a:ext cx="8001055" cy="5643604"/>
        </p:xfrm>
        <a:graphic>
          <a:graphicData uri="http://schemas.openxmlformats.org/drawingml/2006/table">
            <a:tbl>
              <a:tblPr firstRow="1" bandRow="1">
                <a:tableStyleId>{5C22544A-7EE6-4342-B048-85BDC9FD1C3A}</a:tableStyleId>
              </a:tblPr>
              <a:tblGrid>
                <a:gridCol w="800105"/>
                <a:gridCol w="1600211"/>
                <a:gridCol w="1440190"/>
                <a:gridCol w="1920254"/>
                <a:gridCol w="2240295"/>
              </a:tblGrid>
              <a:tr h="666531">
                <a:tc>
                  <a:txBody>
                    <a:bodyPr/>
                    <a:lstStyle/>
                    <a:p>
                      <a:r>
                        <a:rPr lang="en-IN" dirty="0" smtClean="0">
                          <a:latin typeface="Times New Roman" pitchFamily="18" charset="0"/>
                          <a:cs typeface="Times New Roman" pitchFamily="18" charset="0"/>
                        </a:rPr>
                        <a:t>S.NO</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AUTHOR</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TITLE</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PROBLEM STATEMENT</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RESULT</a:t>
                      </a:r>
                      <a:endParaRPr lang="en-IN" dirty="0">
                        <a:latin typeface="Times New Roman" pitchFamily="18" charset="0"/>
                        <a:cs typeface="Times New Roman" pitchFamily="18" charset="0"/>
                      </a:endParaRPr>
                    </a:p>
                  </a:txBody>
                  <a:tcPr/>
                </a:tc>
              </a:tr>
              <a:tr h="4977073">
                <a:tc>
                  <a:txBody>
                    <a:bodyPr/>
                    <a:lstStyle/>
                    <a:p>
                      <a:r>
                        <a:rPr lang="en-IN" dirty="0" smtClean="0">
                          <a:latin typeface="Times New Roman" pitchFamily="18" charset="0"/>
                          <a:cs typeface="Times New Roman" pitchFamily="18" charset="0"/>
                        </a:rPr>
                        <a:t>3</a:t>
                      </a:r>
                      <a:endParaRPr lang="en-IN"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err="1" smtClean="0">
                          <a:latin typeface="Times New Roman" pitchFamily="18" charset="0"/>
                          <a:cs typeface="Times New Roman" pitchFamily="18" charset="0"/>
                        </a:rPr>
                        <a:t>Wenbo</a:t>
                      </a:r>
                      <a:r>
                        <a:rPr lang="en-US" sz="1600" b="0" dirty="0" smtClean="0">
                          <a:latin typeface="Times New Roman" pitchFamily="18" charset="0"/>
                          <a:cs typeface="Times New Roman" pitchFamily="18" charset="0"/>
                        </a:rPr>
                        <a:t> </a:t>
                      </a:r>
                      <a:r>
                        <a:rPr lang="en-US" sz="1600" b="0" dirty="0" err="1" smtClean="0">
                          <a:latin typeface="Times New Roman" pitchFamily="18" charset="0"/>
                          <a:cs typeface="Times New Roman" pitchFamily="18" charset="0"/>
                        </a:rPr>
                        <a:t>Lan</a:t>
                      </a:r>
                      <a:r>
                        <a:rPr lang="en-US" sz="1600" b="0" dirty="0" smtClean="0">
                          <a:latin typeface="Times New Roman" pitchFamily="18" charset="0"/>
                          <a:cs typeface="Times New Roman" pitchFamily="18" charset="0"/>
                        </a:rPr>
                        <a:t>, </a:t>
                      </a:r>
                      <a:r>
                        <a:rPr lang="en-US" sz="1600" b="0" dirty="0" err="1" smtClean="0">
                          <a:latin typeface="Times New Roman" pitchFamily="18" charset="0"/>
                          <a:cs typeface="Times New Roman" pitchFamily="18" charset="0"/>
                        </a:rPr>
                        <a:t>Jianwu</a:t>
                      </a:r>
                      <a:r>
                        <a:rPr lang="en-US" sz="1600" b="0" dirty="0" smtClean="0">
                          <a:latin typeface="Times New Roman" pitchFamily="18" charset="0"/>
                          <a:cs typeface="Times New Roman" pitchFamily="18" charset="0"/>
                        </a:rPr>
                        <a:t> Dang, </a:t>
                      </a:r>
                      <a:r>
                        <a:rPr lang="en-US" sz="1600" b="0" dirty="0" err="1" smtClean="0">
                          <a:latin typeface="Times New Roman" pitchFamily="18" charset="0"/>
                          <a:cs typeface="Times New Roman" pitchFamily="18" charset="0"/>
                        </a:rPr>
                        <a:t>Yangping</a:t>
                      </a:r>
                      <a:r>
                        <a:rPr lang="en-US" sz="1600" b="0" dirty="0" smtClean="0">
                          <a:latin typeface="Times New Roman" pitchFamily="18" charset="0"/>
                          <a:cs typeface="Times New Roman" pitchFamily="18" charset="0"/>
                        </a:rPr>
                        <a:t> Wang, Song Wang</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Pedestrian Detection Based on YOLO Network Model (2018)</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The network structure of YOLO algorithm is improved and a new network structure YOLO-R was proposed to increase the ability of the network to extract the information of the shallow pedestrian features by adding pass through layers to the original YOLO network. </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The YOLO v2 and YOLO-R network models were tested on the test set of the INRIA data set. The experimental results show that the YOLO-R network model is superior to the original YOLO v2 network model. The number of detection frames reached 25 frames/s, basically meeting the requirement of real time performance.</a:t>
                      </a:r>
                    </a:p>
                    <a:p>
                      <a:endParaRPr lang="en-IN" dirty="0"/>
                    </a:p>
                  </a:txBody>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57158" y="928671"/>
          <a:ext cx="8358246" cy="5308292"/>
        </p:xfrm>
        <a:graphic>
          <a:graphicData uri="http://schemas.openxmlformats.org/drawingml/2006/table">
            <a:tbl>
              <a:tblPr firstRow="1" bandRow="1">
                <a:tableStyleId>{5C22544A-7EE6-4342-B048-85BDC9FD1C3A}</a:tableStyleId>
              </a:tblPr>
              <a:tblGrid>
                <a:gridCol w="733179"/>
                <a:gridCol w="1393042"/>
                <a:gridCol w="1517117"/>
                <a:gridCol w="2235769"/>
                <a:gridCol w="2479139"/>
              </a:tblGrid>
              <a:tr h="618199">
                <a:tc>
                  <a:txBody>
                    <a:bodyPr/>
                    <a:lstStyle/>
                    <a:p>
                      <a:r>
                        <a:rPr lang="en-IN" dirty="0" smtClean="0">
                          <a:latin typeface="Times New Roman" pitchFamily="18" charset="0"/>
                          <a:cs typeface="Times New Roman" pitchFamily="18" charset="0"/>
                        </a:rPr>
                        <a:t>S.NO</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AUTHOR</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TITLE</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PROBLEM STATEMENT</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RESULT</a:t>
                      </a:r>
                      <a:endParaRPr lang="en-IN" dirty="0">
                        <a:latin typeface="Times New Roman" pitchFamily="18" charset="0"/>
                        <a:cs typeface="Times New Roman" pitchFamily="18" charset="0"/>
                      </a:endParaRPr>
                    </a:p>
                  </a:txBody>
                  <a:tcPr/>
                </a:tc>
              </a:tr>
              <a:tr h="4668212">
                <a:tc>
                  <a:txBody>
                    <a:bodyPr/>
                    <a:lstStyle/>
                    <a:p>
                      <a:r>
                        <a:rPr lang="en-IN" dirty="0" smtClean="0">
                          <a:latin typeface="Times New Roman" pitchFamily="18" charset="0"/>
                          <a:cs typeface="Times New Roman" pitchFamily="18" charset="0"/>
                        </a:rPr>
                        <a:t>4</a:t>
                      </a:r>
                      <a:endParaRPr lang="en-IN"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err="1" smtClean="0">
                          <a:latin typeface="Times New Roman" pitchFamily="18" charset="0"/>
                          <a:cs typeface="Times New Roman" pitchFamily="18" charset="0"/>
                        </a:rPr>
                        <a:t>Rumin</a:t>
                      </a:r>
                      <a:r>
                        <a:rPr lang="en-US" sz="1600" b="0" dirty="0" smtClean="0">
                          <a:latin typeface="Times New Roman" pitchFamily="18" charset="0"/>
                          <a:cs typeface="Times New Roman" pitchFamily="18" charset="0"/>
                        </a:rPr>
                        <a:t> Zhang, </a:t>
                      </a:r>
                      <a:r>
                        <a:rPr lang="en-US" sz="1600" b="0" dirty="0" err="1" smtClean="0">
                          <a:latin typeface="Times New Roman" pitchFamily="18" charset="0"/>
                          <a:cs typeface="Times New Roman" pitchFamily="18" charset="0"/>
                        </a:rPr>
                        <a:t>Yifeng</a:t>
                      </a:r>
                      <a:r>
                        <a:rPr lang="en-US" sz="1600" b="0" dirty="0" smtClean="0">
                          <a:latin typeface="Times New Roman" pitchFamily="18" charset="0"/>
                          <a:cs typeface="Times New Roman" pitchFamily="18" charset="0"/>
                        </a:rPr>
                        <a:t> Yang</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An Algorithm for Obstacle Detection based on YOLO and Light Filed Camera (2018)</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An obstacle detection algorithm in the indoor environment is proposed which combines the YOLO object detection algorithm and the light field camera and will classify objects into categories and mark them in the image. </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The images of the common obstacles were labeled and used for training YOLO. The object filter is applied to remove the unconcern obstacle. Different types of scene, including pedestrian, chairs, books and so on, are demonstrated to prove the effectiveness of this obstacle detection algorithm.</a:t>
                      </a:r>
                    </a:p>
                    <a:p>
                      <a:endParaRPr lang="en-IN"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57161" y="1000108"/>
          <a:ext cx="8501120" cy="5433666"/>
        </p:xfrm>
        <a:graphic>
          <a:graphicData uri="http://schemas.openxmlformats.org/drawingml/2006/table">
            <a:tbl>
              <a:tblPr firstRow="1" bandRow="1">
                <a:tableStyleId>{5C22544A-7EE6-4342-B048-85BDC9FD1C3A}</a:tableStyleId>
              </a:tblPr>
              <a:tblGrid>
                <a:gridCol w="714377"/>
                <a:gridCol w="1500198"/>
                <a:gridCol w="1500198"/>
                <a:gridCol w="2428892"/>
                <a:gridCol w="2357455"/>
              </a:tblGrid>
              <a:tr h="410879">
                <a:tc>
                  <a:txBody>
                    <a:bodyPr/>
                    <a:lstStyle/>
                    <a:p>
                      <a:r>
                        <a:rPr lang="en-IN" dirty="0" smtClean="0">
                          <a:latin typeface="Times New Roman" pitchFamily="18" charset="0"/>
                          <a:cs typeface="Times New Roman" pitchFamily="18" charset="0"/>
                        </a:rPr>
                        <a:t>S.NO</a:t>
                      </a:r>
                      <a:endParaRPr lang="en-IN" dirty="0">
                        <a:latin typeface="Times New Roman" pitchFamily="18" charset="0"/>
                        <a:cs typeface="Times New Roman" pitchFamily="18" charset="0"/>
                      </a:endParaRPr>
                    </a:p>
                  </a:txBody>
                  <a:tcPr/>
                </a:tc>
                <a:tc>
                  <a:txBody>
                    <a:bodyPr/>
                    <a:lstStyle/>
                    <a:p>
                      <a:r>
                        <a:rPr lang="en-IN" sz="1600" dirty="0" smtClean="0">
                          <a:latin typeface="Times New Roman" pitchFamily="18" charset="0"/>
                          <a:cs typeface="Times New Roman" pitchFamily="18" charset="0"/>
                        </a:rPr>
                        <a:t>AUTHOR</a:t>
                      </a:r>
                      <a:endParaRPr lang="en-IN" sz="1600" dirty="0">
                        <a:latin typeface="Times New Roman" pitchFamily="18" charset="0"/>
                        <a:cs typeface="Times New Roman" pitchFamily="18" charset="0"/>
                      </a:endParaRPr>
                    </a:p>
                  </a:txBody>
                  <a:tcPr/>
                </a:tc>
                <a:tc>
                  <a:txBody>
                    <a:bodyPr/>
                    <a:lstStyle/>
                    <a:p>
                      <a:r>
                        <a:rPr lang="en-IN" sz="1600" dirty="0" smtClean="0">
                          <a:latin typeface="Times New Roman" pitchFamily="18" charset="0"/>
                          <a:cs typeface="Times New Roman" pitchFamily="18" charset="0"/>
                        </a:rPr>
                        <a:t>TITLE</a:t>
                      </a:r>
                      <a:endParaRPr lang="en-IN" sz="1600" dirty="0">
                        <a:latin typeface="Times New Roman" pitchFamily="18" charset="0"/>
                        <a:cs typeface="Times New Roman" pitchFamily="18" charset="0"/>
                      </a:endParaRPr>
                    </a:p>
                  </a:txBody>
                  <a:tcPr/>
                </a:tc>
                <a:tc>
                  <a:txBody>
                    <a:bodyPr/>
                    <a:lstStyle/>
                    <a:p>
                      <a:r>
                        <a:rPr lang="en-IN" dirty="0" smtClean="0"/>
                        <a:t>PROBLEM STATEMENT</a:t>
                      </a:r>
                      <a:endParaRPr lang="en-IN" dirty="0"/>
                    </a:p>
                  </a:txBody>
                  <a:tcPr/>
                </a:tc>
                <a:tc>
                  <a:txBody>
                    <a:bodyPr/>
                    <a:lstStyle/>
                    <a:p>
                      <a:r>
                        <a:rPr lang="en-IN" dirty="0" smtClean="0"/>
                        <a:t>RESULT</a:t>
                      </a:r>
                      <a:endParaRPr lang="en-IN" dirty="0"/>
                    </a:p>
                  </a:txBody>
                  <a:tcPr/>
                </a:tc>
              </a:tr>
              <a:tr h="4793586">
                <a:tc>
                  <a:txBody>
                    <a:bodyPr/>
                    <a:lstStyle/>
                    <a:p>
                      <a:r>
                        <a:rPr lang="en-IN" dirty="0" smtClean="0">
                          <a:latin typeface="Times New Roman" pitchFamily="18" charset="0"/>
                          <a:cs typeface="Times New Roman" pitchFamily="18" charset="0"/>
                        </a:rPr>
                        <a:t>5</a:t>
                      </a:r>
                      <a:endParaRPr lang="en-IN"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err="1" smtClean="0">
                          <a:latin typeface="Times New Roman" pitchFamily="18" charset="0"/>
                          <a:cs typeface="Times New Roman" pitchFamily="18" charset="0"/>
                        </a:rPr>
                        <a:t>Zhimin</a:t>
                      </a:r>
                      <a:r>
                        <a:rPr lang="en-US" sz="1600" b="0" dirty="0" smtClean="0">
                          <a:latin typeface="Times New Roman" pitchFamily="18" charset="0"/>
                          <a:cs typeface="Times New Roman" pitchFamily="18" charset="0"/>
                        </a:rPr>
                        <a:t> Mo, </a:t>
                      </a:r>
                      <a:r>
                        <a:rPr lang="en-US" sz="1600" b="0" dirty="0" err="1" smtClean="0">
                          <a:latin typeface="Times New Roman" pitchFamily="18" charset="0"/>
                          <a:cs typeface="Times New Roman" pitchFamily="18" charset="0"/>
                        </a:rPr>
                        <a:t>Liding</a:t>
                      </a:r>
                      <a:r>
                        <a:rPr lang="en-US" sz="1600" b="0" dirty="0" smtClean="0">
                          <a:latin typeface="Times New Roman" pitchFamily="18" charset="0"/>
                          <a:cs typeface="Times New Roman" pitchFamily="18" charset="0"/>
                        </a:rPr>
                        <a:t> Chen, </a:t>
                      </a:r>
                      <a:r>
                        <a:rPr lang="en-US" sz="1600" b="0" dirty="0" err="1" smtClean="0">
                          <a:latin typeface="Times New Roman" pitchFamily="18" charset="0"/>
                          <a:cs typeface="Times New Roman" pitchFamily="18" charset="0"/>
                        </a:rPr>
                        <a:t>Wen-jing</a:t>
                      </a:r>
                      <a:r>
                        <a:rPr lang="en-US" sz="1600" b="0" dirty="0" smtClean="0">
                          <a:latin typeface="Times New Roman" pitchFamily="18" charset="0"/>
                          <a:cs typeface="Times New Roman" pitchFamily="18" charset="0"/>
                        </a:rPr>
                        <a:t> You </a:t>
                      </a:r>
                    </a:p>
                    <a:p>
                      <a:endParaRPr lang="en-IN"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Identification and Detection of Automotive Door Panel Solder Joints based on YOLO (2019)</a:t>
                      </a:r>
                    </a:p>
                    <a:p>
                      <a:endParaRPr lang="en-IN"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A method for identifying the solder joints of automotive door panels based on YOLO algorithm that provides the type and location of solder joints in real time. For detecting the small solder joints more precisely, this paper adopts YOLO algorithm which adopts multi-level predictions, predicting on different size feature maps and combining the prediction results to obtain the final result.</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itchFamily="18" charset="0"/>
                          <a:cs typeface="Times New Roman" pitchFamily="18" charset="0"/>
                        </a:rPr>
                        <a:t>The YOLO algorithm, proposed identifies the position of the solder joints accurately in real time. This is helpful to increase the efficiency of the production line and it has a great significance for the flexibility and real-time of the welding of automobile door panels</a:t>
                      </a:r>
                    </a:p>
                    <a:p>
                      <a:endParaRPr lang="en-IN" dirty="0"/>
                    </a:p>
                  </a:txBody>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Times New Roman" pitchFamily="18" charset="0"/>
                <a:cs typeface="Times New Roman" pitchFamily="18" charset="0"/>
              </a:rPr>
              <a:t>  PROBLEM  STATEMENT</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357158" y="1928802"/>
            <a:ext cx="8229600" cy="4389120"/>
          </a:xfrm>
        </p:spPr>
        <p:txBody>
          <a:bodyPr>
            <a:normAutofit/>
          </a:bodyPr>
          <a:lstStyle/>
          <a:p>
            <a:pPr algn="just"/>
            <a:r>
              <a:rPr lang="en-US" sz="1800" dirty="0" smtClean="0">
                <a:latin typeface="Times New Roman" pitchFamily="18" charset="0"/>
                <a:cs typeface="Times New Roman" pitchFamily="18" charset="0"/>
              </a:rPr>
              <a:t>In recent days the detection of salient objects is done with convolutional neural networks(CNN). </a:t>
            </a: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Later </a:t>
            </a:r>
            <a:r>
              <a:rPr lang="en-US" sz="1800" dirty="0" smtClean="0">
                <a:latin typeface="Times New Roman" pitchFamily="18" charset="0"/>
                <a:cs typeface="Times New Roman" pitchFamily="18" charset="0"/>
              </a:rPr>
              <a:t>the development of fully convolutional neural networks (FCN), moreover there are chances for improvisation over generic FCN models which deals with scale space problems. Also on the other side holistically-nested edge detector provides a skip layer structure with deep supervision for edge and boundary detection. </a:t>
            </a: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Our </a:t>
            </a:r>
            <a:r>
              <a:rPr lang="en-US" sz="1800" dirty="0" smtClean="0">
                <a:latin typeface="Times New Roman" pitchFamily="18" charset="0"/>
                <a:cs typeface="Times New Roman" pitchFamily="18" charset="0"/>
              </a:rPr>
              <a:t>framework takes full advantage of extracting from FCN providing more advanced representation at each layer, this property is used for segment detection</a:t>
            </a:r>
            <a:r>
              <a:rPr lang="en-US" sz="1800" dirty="0" smtClean="0">
                <a:latin typeface="Times New Roman" pitchFamily="18" charset="0"/>
                <a:cs typeface="Times New Roman" pitchFamily="18" charset="0"/>
              </a:rPr>
              <a:t>.</a:t>
            </a:r>
          </a:p>
          <a:p>
            <a:pPr algn="just"/>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It has advantages in terms of efficiency, effectiveness and simplicity over existing algorithms. </a:t>
            </a: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It </a:t>
            </a:r>
            <a:r>
              <a:rPr lang="en-US" sz="1800" dirty="0" smtClean="0">
                <a:latin typeface="Times New Roman" pitchFamily="18" charset="0"/>
                <a:cs typeface="Times New Roman" pitchFamily="18" charset="0"/>
              </a:rPr>
              <a:t>can be analyzed on the role of training data on performance, the experimental results provide a more reasonable and powerful training set for future research.</a:t>
            </a:r>
            <a:endParaRPr lang="en-IN" sz="1800" dirty="0" smtClean="0">
              <a:latin typeface="Times New Roman" pitchFamily="18" charset="0"/>
              <a:cs typeface="Times New Roman" pitchFamily="18" charset="0"/>
            </a:endParaRPr>
          </a:p>
          <a:p>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704088"/>
            <a:ext cx="8186766" cy="581772"/>
          </a:xfrm>
        </p:spPr>
        <p:txBody>
          <a:bodyPr>
            <a:normAutofit fontScale="90000"/>
          </a:bodyPr>
          <a:lstStyle/>
          <a:p>
            <a:r>
              <a:rPr lang="en-IN" sz="3600" dirty="0" smtClean="0">
                <a:latin typeface="Times New Roman" pitchFamily="18" charset="0"/>
                <a:cs typeface="Times New Roman" pitchFamily="18" charset="0"/>
              </a:rPr>
              <a:t>DEVELOPMENT ENVIRONMENT</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a:xfrm>
            <a:off x="428596" y="1500174"/>
            <a:ext cx="8258204" cy="4824426"/>
          </a:xfrm>
        </p:spPr>
        <p:txBody>
          <a:bodyPr/>
          <a:lstStyle/>
          <a:p>
            <a:pPr>
              <a:buNone/>
            </a:pPr>
            <a:r>
              <a:rPr lang="en-IN" sz="2400" b="1" dirty="0" smtClean="0">
                <a:latin typeface="Times New Roman" pitchFamily="18" charset="0"/>
                <a:cs typeface="Times New Roman" pitchFamily="18" charset="0"/>
              </a:rPr>
              <a:t>SOFTWARE ENVIRONMENT:</a:t>
            </a:r>
          </a:p>
          <a:p>
            <a:pPr>
              <a:buNone/>
            </a:pPr>
            <a:endParaRPr lang="en-IN" sz="2400" b="1" dirty="0" smtClean="0">
              <a:latin typeface="Times New Roman" pitchFamily="18" charset="0"/>
              <a:cs typeface="Times New Roman" pitchFamily="18" charset="0"/>
            </a:endParaRPr>
          </a:p>
          <a:p>
            <a:pPr>
              <a:buClrTx/>
              <a:buFont typeface="Arial" pitchFamily="34" charset="0"/>
              <a:buChar char="•"/>
            </a:pPr>
            <a:r>
              <a:rPr lang="en-US" sz="2400" dirty="0" smtClean="0">
                <a:latin typeface="Times New Roman" pitchFamily="18" charset="0"/>
                <a:cs typeface="Times New Roman" pitchFamily="18" charset="0"/>
              </a:rPr>
              <a:t>Operating System            -    Windows 7/8/10</a:t>
            </a:r>
          </a:p>
          <a:p>
            <a:pPr>
              <a:buClrTx/>
              <a:buFont typeface="Arial" pitchFamily="34" charset="0"/>
              <a:buChar char="•"/>
            </a:pPr>
            <a:r>
              <a:rPr lang="en-US" sz="2400" dirty="0" smtClean="0">
                <a:latin typeface="Times New Roman" pitchFamily="18" charset="0"/>
                <a:cs typeface="Times New Roman" pitchFamily="18" charset="0"/>
              </a:rPr>
              <a:t>Programming Language  -     Python 3.7</a:t>
            </a:r>
          </a:p>
          <a:p>
            <a:pPr>
              <a:buClrTx/>
              <a:buNone/>
            </a:pPr>
            <a:endParaRPr lang="en-US" sz="2400" dirty="0" smtClean="0">
              <a:latin typeface="Times New Roman" pitchFamily="18" charset="0"/>
              <a:cs typeface="Times New Roman" pitchFamily="18" charset="0"/>
            </a:endParaRPr>
          </a:p>
          <a:p>
            <a:pPr>
              <a:buClrTx/>
              <a:buNone/>
            </a:pPr>
            <a:r>
              <a:rPr lang="en-US" sz="2400" b="1" dirty="0" smtClean="0">
                <a:latin typeface="Times New Roman" pitchFamily="18" charset="0"/>
                <a:cs typeface="Times New Roman" pitchFamily="18" charset="0"/>
              </a:rPr>
              <a:t>HARDWARE ENVIRONMENT:</a:t>
            </a:r>
          </a:p>
          <a:p>
            <a:pPr>
              <a:buClrTx/>
              <a:buNone/>
            </a:pPr>
            <a:endParaRPr lang="en-US" sz="2400" b="1" dirty="0" smtClean="0">
              <a:latin typeface="Times New Roman" pitchFamily="18" charset="0"/>
              <a:cs typeface="Times New Roman" pitchFamily="18" charset="0"/>
            </a:endParaRPr>
          </a:p>
          <a:p>
            <a:pPr>
              <a:buClrTx/>
              <a:buFont typeface="Arial" pitchFamily="34" charset="0"/>
              <a:buChar char="•"/>
            </a:pPr>
            <a:r>
              <a:rPr lang="en-US" sz="2400" dirty="0" smtClean="0">
                <a:latin typeface="Times New Roman" pitchFamily="18" charset="0"/>
                <a:cs typeface="Times New Roman" pitchFamily="18" charset="0"/>
              </a:rPr>
              <a:t>Processor   -  </a:t>
            </a:r>
            <a:r>
              <a:rPr lang="en-IN" sz="2400" dirty="0" smtClean="0">
                <a:latin typeface="Times New Roman" pitchFamily="18" charset="0"/>
                <a:cs typeface="Times New Roman" pitchFamily="18" charset="0"/>
              </a:rPr>
              <a:t>Intel Pentium Dual Core 2.00GHz</a:t>
            </a:r>
            <a:endParaRPr lang="en-US" sz="2400" dirty="0" smtClean="0">
              <a:latin typeface="Times New Roman" pitchFamily="18" charset="0"/>
              <a:cs typeface="Times New Roman" pitchFamily="18" charset="0"/>
            </a:endParaRPr>
          </a:p>
          <a:p>
            <a:pPr>
              <a:buClrTx/>
              <a:buFont typeface="Arial" pitchFamily="34" charset="0"/>
              <a:buChar char="•"/>
            </a:pPr>
            <a:r>
              <a:rPr lang="en-US" sz="2400" dirty="0" smtClean="0">
                <a:latin typeface="Times New Roman" pitchFamily="18" charset="0"/>
                <a:cs typeface="Times New Roman" pitchFamily="18" charset="0"/>
              </a:rPr>
              <a:t>RAM         -  8 GB (Minimum)</a:t>
            </a:r>
          </a:p>
          <a:p>
            <a:pPr>
              <a:buClrTx/>
              <a:buFont typeface="Arial" pitchFamily="34" charset="0"/>
              <a:buChar char="•"/>
            </a:pPr>
            <a:r>
              <a:rPr lang="en-US" sz="2400" dirty="0" smtClean="0">
                <a:latin typeface="Times New Roman" pitchFamily="18" charset="0"/>
                <a:cs typeface="Times New Roman" pitchFamily="18" charset="0"/>
              </a:rPr>
              <a:t>Hard Disk  -  500 GB </a:t>
            </a:r>
          </a:p>
          <a:p>
            <a:pPr>
              <a:buClrTx/>
              <a:buNone/>
            </a:pPr>
            <a:endParaRPr lang="en-US" sz="2400" b="1" dirty="0" smtClean="0">
              <a:latin typeface="Times New Roman" pitchFamily="18" charset="0"/>
              <a:cs typeface="Times New Roman" pitchFamily="18" charset="0"/>
            </a:endParaRPr>
          </a:p>
          <a:p>
            <a:pPr>
              <a:buNone/>
            </a:pPr>
            <a:endParaRPr lang="en-IN" sz="2400" dirty="0" smtClean="0">
              <a:latin typeface="Times New Roman" pitchFamily="18" charset="0"/>
              <a:cs typeface="Times New Roman" pitchFamily="18" charset="0"/>
            </a:endParaRPr>
          </a:p>
          <a:p>
            <a:pPr>
              <a:buNone/>
            </a:pPr>
            <a:endParaRPr lang="en-IN" dirty="0" smtClean="0"/>
          </a:p>
          <a:p>
            <a:endParaRPr lang="en-IN"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351</TotalTime>
  <Words>1931</Words>
  <Application>Microsoft Office PowerPoint</Application>
  <PresentationFormat>On-screen Show (4:3)</PresentationFormat>
  <Paragraphs>181</Paragraphs>
  <Slides>31</Slides>
  <Notes>4</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Flow</vt:lpstr>
      <vt:lpstr>Real time Visual Recognition in Deep Convolutional Neural Networks</vt:lpstr>
      <vt:lpstr>    ABSTRACT</vt:lpstr>
      <vt:lpstr>  LITERATURE SURVEY</vt:lpstr>
      <vt:lpstr>Slide 4</vt:lpstr>
      <vt:lpstr>Slide 5</vt:lpstr>
      <vt:lpstr>Slide 6</vt:lpstr>
      <vt:lpstr>Slide 7</vt:lpstr>
      <vt:lpstr>  PROBLEM  STATEMENT</vt:lpstr>
      <vt:lpstr>DEVELOPMENT ENVIRONMENT</vt:lpstr>
      <vt:lpstr>SYSTEM ARCHITECTURE</vt:lpstr>
      <vt:lpstr>ARCHITECTURE OF PROPOSED WORK</vt:lpstr>
      <vt:lpstr>USE CASE DIAGRAM</vt:lpstr>
      <vt:lpstr>ACTIVITY DIAGRAM</vt:lpstr>
      <vt:lpstr>SEQUENCE DIAGRAM</vt:lpstr>
      <vt:lpstr>MODULE DESCRIPTION</vt:lpstr>
      <vt:lpstr>    MODULE 1: OBJECT DATA COLLECTION  </vt:lpstr>
      <vt:lpstr>MODULE 2: DATA PREPROCESSING</vt:lpstr>
      <vt:lpstr>MODULE 3: OBJECT DETECTION</vt:lpstr>
      <vt:lpstr>SCREENSHOT</vt:lpstr>
      <vt:lpstr>SCREENSHOT</vt:lpstr>
      <vt:lpstr>SCREENSHOT</vt:lpstr>
      <vt:lpstr>SCREENSHOT</vt:lpstr>
      <vt:lpstr>SCREENSHOT</vt:lpstr>
      <vt:lpstr>SCREENSHOT</vt:lpstr>
      <vt:lpstr>SCREENSHOT</vt:lpstr>
      <vt:lpstr>            SCREENSHOT</vt:lpstr>
      <vt:lpstr>                  SCREENSHOT</vt:lpstr>
      <vt:lpstr>CONCLUSION</vt:lpstr>
      <vt:lpstr>  REFERENCES</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varshaa paramessh</dc:creator>
  <cp:lastModifiedBy>varshaa paramessh</cp:lastModifiedBy>
  <cp:revision>95</cp:revision>
  <dcterms:created xsi:type="dcterms:W3CDTF">2021-03-11T14:05:13Z</dcterms:created>
  <dcterms:modified xsi:type="dcterms:W3CDTF">2021-06-11T12:07:45Z</dcterms:modified>
</cp:coreProperties>
</file>